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6" r:id="rId1"/>
  </p:sldMasterIdLst>
  <p:notesMasterIdLst>
    <p:notesMasterId r:id="rId15"/>
  </p:notesMasterIdLst>
  <p:sldIdLst>
    <p:sldId id="256" r:id="rId2"/>
    <p:sldId id="280" r:id="rId3"/>
    <p:sldId id="269" r:id="rId4"/>
    <p:sldId id="272" r:id="rId5"/>
    <p:sldId id="270" r:id="rId6"/>
    <p:sldId id="278" r:id="rId7"/>
    <p:sldId id="275" r:id="rId8"/>
    <p:sldId id="279" r:id="rId9"/>
    <p:sldId id="266" r:id="rId10"/>
    <p:sldId id="259" r:id="rId11"/>
    <p:sldId id="260" r:id="rId12"/>
    <p:sldId id="277" r:id="rId13"/>
    <p:sldId id="26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27" autoAdjust="0"/>
    <p:restoredTop sz="80828" autoAdjust="0"/>
  </p:normalViewPr>
  <p:slideViewPr>
    <p:cSldViewPr snapToGrid="0">
      <p:cViewPr varScale="1">
        <p:scale>
          <a:sx n="114" d="100"/>
          <a:sy n="114" d="100"/>
        </p:scale>
        <p:origin x="816" y="1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6" d="100"/>
          <a:sy n="86" d="100"/>
        </p:scale>
        <p:origin x="97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2" Type="http://schemas.openxmlformats.org/officeDocument/2006/relationships/hyperlink" Target="https://data.ny.gov/Government-Finance/Equine-Death-and-Breakdown/q6ts-kwhk" TargetMode="External"/><Relationship Id="rId1" Type="http://schemas.openxmlformats.org/officeDocument/2006/relationships/hyperlink" Target="https://data.ny.gov/Government-Finance/Horse-Racing-Rulings-Beginning-1985/igam-2tkj"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data.ny.gov/Government-Finance/Equine-Death-and-Breakdown/q6ts-kwhk" TargetMode="External"/><Relationship Id="rId1" Type="http://schemas.openxmlformats.org/officeDocument/2006/relationships/hyperlink" Target="https://data.ny.gov/Government-Finance/Horse-Racing-Rulings-Beginning-1985/igam-2tkj"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48AF8E-B638-4C21-AFAA-37BDD1A4E9EA}" type="doc">
      <dgm:prSet loTypeId="urn:microsoft.com/office/officeart/2005/8/layout/vList5" loCatId="list" qsTypeId="urn:microsoft.com/office/officeart/2005/8/quickstyle/simple4" qsCatId="simple" csTypeId="urn:microsoft.com/office/officeart/2005/8/colors/colorful2" csCatId="colorful" phldr="1"/>
      <dgm:spPr/>
      <dgm:t>
        <a:bodyPr/>
        <a:lstStyle/>
        <a:p>
          <a:endParaRPr lang="en-US"/>
        </a:p>
      </dgm:t>
    </dgm:pt>
    <dgm:pt modelId="{819A73AD-9F8A-4982-AFB0-5DE14555FAD2}">
      <dgm:prSet/>
      <dgm:spPr/>
      <dgm:t>
        <a:bodyPr/>
        <a:lstStyle/>
        <a:p>
          <a:r>
            <a:rPr lang="en-US" dirty="0"/>
            <a:t>New York State Racetrack Rulings from 1985 to Present</a:t>
          </a:r>
        </a:p>
      </dgm:t>
    </dgm:pt>
    <dgm:pt modelId="{BCFDC2C2-B2B8-4CA9-9409-296F2E19CEE7}" type="parTrans" cxnId="{283AD614-F25F-4A6F-ADBD-F6213408B705}">
      <dgm:prSet/>
      <dgm:spPr/>
      <dgm:t>
        <a:bodyPr/>
        <a:lstStyle/>
        <a:p>
          <a:endParaRPr lang="en-US"/>
        </a:p>
      </dgm:t>
    </dgm:pt>
    <dgm:pt modelId="{41D41C8D-999A-4554-B9F9-CB7048BAE488}" type="sibTrans" cxnId="{283AD614-F25F-4A6F-ADBD-F6213408B705}">
      <dgm:prSet/>
      <dgm:spPr/>
      <dgm:t>
        <a:bodyPr/>
        <a:lstStyle/>
        <a:p>
          <a:endParaRPr lang="en-US"/>
        </a:p>
      </dgm:t>
    </dgm:pt>
    <dgm:pt modelId="{8A42320B-F2C3-4C3A-860C-C0BA29578282}">
      <dgm:prSet/>
      <dgm:spPr/>
      <dgm:t>
        <a:bodyPr/>
        <a:lstStyle/>
        <a:p>
          <a:r>
            <a:rPr lang="en-US"/>
            <a:t>Source: </a:t>
          </a:r>
          <a:r>
            <a:rPr lang="en-US">
              <a:hlinkClick xmlns:r="http://schemas.openxmlformats.org/officeDocument/2006/relationships" r:id="rId1"/>
            </a:rPr>
            <a:t>https://data.ny.gov/Government-Finance/Horse-Racing-Rulings-Beginning-1985/igam-2tkj</a:t>
          </a:r>
          <a:r>
            <a:rPr lang="en-US"/>
            <a:t> </a:t>
          </a:r>
        </a:p>
      </dgm:t>
    </dgm:pt>
    <dgm:pt modelId="{28818014-AEFD-4AB4-985E-D4658BBE6F87}" type="parTrans" cxnId="{3C3043DC-1D8C-447D-9F25-F511254C77FA}">
      <dgm:prSet/>
      <dgm:spPr/>
      <dgm:t>
        <a:bodyPr/>
        <a:lstStyle/>
        <a:p>
          <a:endParaRPr lang="en-US"/>
        </a:p>
      </dgm:t>
    </dgm:pt>
    <dgm:pt modelId="{02897C2D-E29F-4E26-853D-8517E7324BF7}" type="sibTrans" cxnId="{3C3043DC-1D8C-447D-9F25-F511254C77FA}">
      <dgm:prSet/>
      <dgm:spPr/>
      <dgm:t>
        <a:bodyPr/>
        <a:lstStyle/>
        <a:p>
          <a:endParaRPr lang="en-US"/>
        </a:p>
      </dgm:t>
    </dgm:pt>
    <dgm:pt modelId="{F8FDB716-6C28-43A1-9750-C4E78EE00E72}">
      <dgm:prSet/>
      <dgm:spPr/>
      <dgm:t>
        <a:bodyPr/>
        <a:lstStyle/>
        <a:p>
          <a:r>
            <a:rPr lang="en-US" dirty="0"/>
            <a:t>New York State Racetrack Incidents from 2009 to 2020</a:t>
          </a:r>
        </a:p>
      </dgm:t>
    </dgm:pt>
    <dgm:pt modelId="{68A8FA04-7FDD-4518-B011-A90F13B503D8}" type="parTrans" cxnId="{9343DC68-4B45-49F0-87C2-3C57A2EC03B4}">
      <dgm:prSet/>
      <dgm:spPr/>
      <dgm:t>
        <a:bodyPr/>
        <a:lstStyle/>
        <a:p>
          <a:endParaRPr lang="en-US"/>
        </a:p>
      </dgm:t>
    </dgm:pt>
    <dgm:pt modelId="{362EEE46-5C63-4874-AE6E-A1FCB0CE0D34}" type="sibTrans" cxnId="{9343DC68-4B45-49F0-87C2-3C57A2EC03B4}">
      <dgm:prSet/>
      <dgm:spPr/>
      <dgm:t>
        <a:bodyPr/>
        <a:lstStyle/>
        <a:p>
          <a:endParaRPr lang="en-US"/>
        </a:p>
      </dgm:t>
    </dgm:pt>
    <dgm:pt modelId="{4D1511AE-A59E-4291-898C-7055BF4BD6AA}">
      <dgm:prSet/>
      <dgm:spPr/>
      <dgm:t>
        <a:bodyPr/>
        <a:lstStyle/>
        <a:p>
          <a:r>
            <a:rPr lang="en-US"/>
            <a:t>Source: </a:t>
          </a:r>
          <a:r>
            <a:rPr lang="en-US">
              <a:hlinkClick xmlns:r="http://schemas.openxmlformats.org/officeDocument/2006/relationships" r:id="rId2"/>
            </a:rPr>
            <a:t>https://data.ny.gov/Government-Finance/Equine-Death-and-Breakdown/q6ts-kwhk</a:t>
          </a:r>
          <a:r>
            <a:rPr lang="en-US"/>
            <a:t> </a:t>
          </a:r>
        </a:p>
      </dgm:t>
    </dgm:pt>
    <dgm:pt modelId="{4107D7C5-A262-4D68-9D51-BA78B0F7CD53}" type="parTrans" cxnId="{36D673B9-7496-46DC-8438-9C17DB13B069}">
      <dgm:prSet/>
      <dgm:spPr/>
      <dgm:t>
        <a:bodyPr/>
        <a:lstStyle/>
        <a:p>
          <a:endParaRPr lang="en-US"/>
        </a:p>
      </dgm:t>
    </dgm:pt>
    <dgm:pt modelId="{53D9F0C1-A944-4BDF-8A56-77AAF520F7F9}" type="sibTrans" cxnId="{36D673B9-7496-46DC-8438-9C17DB13B069}">
      <dgm:prSet/>
      <dgm:spPr/>
      <dgm:t>
        <a:bodyPr/>
        <a:lstStyle/>
        <a:p>
          <a:endParaRPr lang="en-US"/>
        </a:p>
      </dgm:t>
    </dgm:pt>
    <dgm:pt modelId="{1A913199-E9D9-4EB7-B001-264A995492B7}">
      <dgm:prSet/>
      <dgm:spPr/>
      <dgm:t>
        <a:bodyPr/>
        <a:lstStyle/>
        <a:p>
          <a:r>
            <a:rPr lang="en-US"/>
            <a:t>Twitter</a:t>
          </a:r>
        </a:p>
      </dgm:t>
    </dgm:pt>
    <dgm:pt modelId="{E9BF828C-57E5-43F1-9DC6-0F0AA7FCD731}" type="parTrans" cxnId="{874112D3-CE1E-4850-AAFB-21F305686547}">
      <dgm:prSet/>
      <dgm:spPr/>
      <dgm:t>
        <a:bodyPr/>
        <a:lstStyle/>
        <a:p>
          <a:endParaRPr lang="en-US"/>
        </a:p>
      </dgm:t>
    </dgm:pt>
    <dgm:pt modelId="{6B784B83-E262-4543-B381-F885751FA529}" type="sibTrans" cxnId="{874112D3-CE1E-4850-AAFB-21F305686547}">
      <dgm:prSet/>
      <dgm:spPr/>
      <dgm:t>
        <a:bodyPr/>
        <a:lstStyle/>
        <a:p>
          <a:endParaRPr lang="en-US"/>
        </a:p>
      </dgm:t>
    </dgm:pt>
    <dgm:pt modelId="{103DBA92-A5D7-4795-B941-8083A97DB211}">
      <dgm:prSet/>
      <dgm:spPr/>
      <dgm:t>
        <a:bodyPr/>
        <a:lstStyle/>
        <a:p>
          <a:r>
            <a:rPr lang="en-US"/>
            <a:t>Various hashtags and accounts</a:t>
          </a:r>
        </a:p>
      </dgm:t>
    </dgm:pt>
    <dgm:pt modelId="{8A3D5C4A-AC3F-4620-8F2B-7CFC5616942B}" type="parTrans" cxnId="{5FBE300C-66A8-4D08-B22C-F37493533C14}">
      <dgm:prSet/>
      <dgm:spPr/>
      <dgm:t>
        <a:bodyPr/>
        <a:lstStyle/>
        <a:p>
          <a:endParaRPr lang="en-US"/>
        </a:p>
      </dgm:t>
    </dgm:pt>
    <dgm:pt modelId="{A70E3158-6A0E-4422-A0B6-AA478DB08DC9}" type="sibTrans" cxnId="{5FBE300C-66A8-4D08-B22C-F37493533C14}">
      <dgm:prSet/>
      <dgm:spPr/>
      <dgm:t>
        <a:bodyPr/>
        <a:lstStyle/>
        <a:p>
          <a:endParaRPr lang="en-US"/>
        </a:p>
      </dgm:t>
    </dgm:pt>
    <dgm:pt modelId="{A3FAA713-B854-4240-9519-328F3A24D9AD}" type="pres">
      <dgm:prSet presAssocID="{1A48AF8E-B638-4C21-AFAA-37BDD1A4E9EA}" presName="Name0" presStyleCnt="0">
        <dgm:presLayoutVars>
          <dgm:dir/>
          <dgm:animLvl val="lvl"/>
          <dgm:resizeHandles val="exact"/>
        </dgm:presLayoutVars>
      </dgm:prSet>
      <dgm:spPr/>
    </dgm:pt>
    <dgm:pt modelId="{B7582261-7D62-4449-A706-6A6D5411932E}" type="pres">
      <dgm:prSet presAssocID="{819A73AD-9F8A-4982-AFB0-5DE14555FAD2}" presName="linNode" presStyleCnt="0"/>
      <dgm:spPr/>
    </dgm:pt>
    <dgm:pt modelId="{48A0EC16-D87D-DA44-92EA-D96C6C7B8C0B}" type="pres">
      <dgm:prSet presAssocID="{819A73AD-9F8A-4982-AFB0-5DE14555FAD2}" presName="parentText" presStyleLbl="node1" presStyleIdx="0" presStyleCnt="3">
        <dgm:presLayoutVars>
          <dgm:chMax val="1"/>
          <dgm:bulletEnabled val="1"/>
        </dgm:presLayoutVars>
      </dgm:prSet>
      <dgm:spPr/>
    </dgm:pt>
    <dgm:pt modelId="{0A631109-DA24-8044-8517-53481D9C4BE9}" type="pres">
      <dgm:prSet presAssocID="{819A73AD-9F8A-4982-AFB0-5DE14555FAD2}" presName="descendantText" presStyleLbl="alignAccFollowNode1" presStyleIdx="0" presStyleCnt="3">
        <dgm:presLayoutVars>
          <dgm:bulletEnabled val="1"/>
        </dgm:presLayoutVars>
      </dgm:prSet>
      <dgm:spPr/>
    </dgm:pt>
    <dgm:pt modelId="{9EFD3FA5-402D-384D-8E09-F7B4F9770A4E}" type="pres">
      <dgm:prSet presAssocID="{41D41C8D-999A-4554-B9F9-CB7048BAE488}" presName="sp" presStyleCnt="0"/>
      <dgm:spPr/>
    </dgm:pt>
    <dgm:pt modelId="{7B693336-12D3-E044-8AD4-A8BB33BAC73E}" type="pres">
      <dgm:prSet presAssocID="{F8FDB716-6C28-43A1-9750-C4E78EE00E72}" presName="linNode" presStyleCnt="0"/>
      <dgm:spPr/>
    </dgm:pt>
    <dgm:pt modelId="{D28E7EBD-A9E2-EA4B-88BC-FD4ED3486498}" type="pres">
      <dgm:prSet presAssocID="{F8FDB716-6C28-43A1-9750-C4E78EE00E72}" presName="parentText" presStyleLbl="node1" presStyleIdx="1" presStyleCnt="3">
        <dgm:presLayoutVars>
          <dgm:chMax val="1"/>
          <dgm:bulletEnabled val="1"/>
        </dgm:presLayoutVars>
      </dgm:prSet>
      <dgm:spPr/>
    </dgm:pt>
    <dgm:pt modelId="{1FE64F64-09A5-0040-B2E0-C9CF696B6374}" type="pres">
      <dgm:prSet presAssocID="{F8FDB716-6C28-43A1-9750-C4E78EE00E72}" presName="descendantText" presStyleLbl="alignAccFollowNode1" presStyleIdx="1" presStyleCnt="3">
        <dgm:presLayoutVars>
          <dgm:bulletEnabled val="1"/>
        </dgm:presLayoutVars>
      </dgm:prSet>
      <dgm:spPr/>
    </dgm:pt>
    <dgm:pt modelId="{96DDB34D-297A-BE4D-8FC3-4869B4861F4D}" type="pres">
      <dgm:prSet presAssocID="{362EEE46-5C63-4874-AE6E-A1FCB0CE0D34}" presName="sp" presStyleCnt="0"/>
      <dgm:spPr/>
    </dgm:pt>
    <dgm:pt modelId="{8A9327A3-97F6-DA4D-92A0-66C74899B421}" type="pres">
      <dgm:prSet presAssocID="{1A913199-E9D9-4EB7-B001-264A995492B7}" presName="linNode" presStyleCnt="0"/>
      <dgm:spPr/>
    </dgm:pt>
    <dgm:pt modelId="{FCC5B135-869F-3343-A767-96C7230B122C}" type="pres">
      <dgm:prSet presAssocID="{1A913199-E9D9-4EB7-B001-264A995492B7}" presName="parentText" presStyleLbl="node1" presStyleIdx="2" presStyleCnt="3">
        <dgm:presLayoutVars>
          <dgm:chMax val="1"/>
          <dgm:bulletEnabled val="1"/>
        </dgm:presLayoutVars>
      </dgm:prSet>
      <dgm:spPr/>
    </dgm:pt>
    <dgm:pt modelId="{0742ECE2-69DB-F247-BF0A-2EA1F1C9C138}" type="pres">
      <dgm:prSet presAssocID="{1A913199-E9D9-4EB7-B001-264A995492B7}" presName="descendantText" presStyleLbl="alignAccFollowNode1" presStyleIdx="2" presStyleCnt="3">
        <dgm:presLayoutVars>
          <dgm:bulletEnabled val="1"/>
        </dgm:presLayoutVars>
      </dgm:prSet>
      <dgm:spPr/>
    </dgm:pt>
  </dgm:ptLst>
  <dgm:cxnLst>
    <dgm:cxn modelId="{5FBE300C-66A8-4D08-B22C-F37493533C14}" srcId="{1A913199-E9D9-4EB7-B001-264A995492B7}" destId="{103DBA92-A5D7-4795-B941-8083A97DB211}" srcOrd="0" destOrd="0" parTransId="{8A3D5C4A-AC3F-4620-8F2B-7CFC5616942B}" sibTransId="{A70E3158-6A0E-4422-A0B6-AA478DB08DC9}"/>
    <dgm:cxn modelId="{283AD614-F25F-4A6F-ADBD-F6213408B705}" srcId="{1A48AF8E-B638-4C21-AFAA-37BDD1A4E9EA}" destId="{819A73AD-9F8A-4982-AFB0-5DE14555FAD2}" srcOrd="0" destOrd="0" parTransId="{BCFDC2C2-B2B8-4CA9-9409-296F2E19CEE7}" sibTransId="{41D41C8D-999A-4554-B9F9-CB7048BAE488}"/>
    <dgm:cxn modelId="{C4026831-519A-CD4D-9B1F-A582D706CE87}" type="presOf" srcId="{103DBA92-A5D7-4795-B941-8083A97DB211}" destId="{0742ECE2-69DB-F247-BF0A-2EA1F1C9C138}" srcOrd="0" destOrd="0" presId="urn:microsoft.com/office/officeart/2005/8/layout/vList5"/>
    <dgm:cxn modelId="{53E72432-E83E-0D48-9097-58D9C7F378F6}" type="presOf" srcId="{1A48AF8E-B638-4C21-AFAA-37BDD1A4E9EA}" destId="{A3FAA713-B854-4240-9519-328F3A24D9AD}" srcOrd="0" destOrd="0" presId="urn:microsoft.com/office/officeart/2005/8/layout/vList5"/>
    <dgm:cxn modelId="{9343DC68-4B45-49F0-87C2-3C57A2EC03B4}" srcId="{1A48AF8E-B638-4C21-AFAA-37BDD1A4E9EA}" destId="{F8FDB716-6C28-43A1-9750-C4E78EE00E72}" srcOrd="1" destOrd="0" parTransId="{68A8FA04-7FDD-4518-B011-A90F13B503D8}" sibTransId="{362EEE46-5C63-4874-AE6E-A1FCB0CE0D34}"/>
    <dgm:cxn modelId="{BDF867AD-E775-8B41-AD3A-CC1B11A40A56}" type="presOf" srcId="{1A913199-E9D9-4EB7-B001-264A995492B7}" destId="{FCC5B135-869F-3343-A767-96C7230B122C}" srcOrd="0" destOrd="0" presId="urn:microsoft.com/office/officeart/2005/8/layout/vList5"/>
    <dgm:cxn modelId="{B8F285B6-FA17-5B4E-8B25-2B37D3CFBA1B}" type="presOf" srcId="{819A73AD-9F8A-4982-AFB0-5DE14555FAD2}" destId="{48A0EC16-D87D-DA44-92EA-D96C6C7B8C0B}" srcOrd="0" destOrd="0" presId="urn:microsoft.com/office/officeart/2005/8/layout/vList5"/>
    <dgm:cxn modelId="{36D673B9-7496-46DC-8438-9C17DB13B069}" srcId="{F8FDB716-6C28-43A1-9750-C4E78EE00E72}" destId="{4D1511AE-A59E-4291-898C-7055BF4BD6AA}" srcOrd="0" destOrd="0" parTransId="{4107D7C5-A262-4D68-9D51-BA78B0F7CD53}" sibTransId="{53D9F0C1-A944-4BDF-8A56-77AAF520F7F9}"/>
    <dgm:cxn modelId="{74F73BC9-FF36-D941-A231-A150F7746B5B}" type="presOf" srcId="{8A42320B-F2C3-4C3A-860C-C0BA29578282}" destId="{0A631109-DA24-8044-8517-53481D9C4BE9}" srcOrd="0" destOrd="0" presId="urn:microsoft.com/office/officeart/2005/8/layout/vList5"/>
    <dgm:cxn modelId="{874112D3-CE1E-4850-AAFB-21F305686547}" srcId="{1A48AF8E-B638-4C21-AFAA-37BDD1A4E9EA}" destId="{1A913199-E9D9-4EB7-B001-264A995492B7}" srcOrd="2" destOrd="0" parTransId="{E9BF828C-57E5-43F1-9DC6-0F0AA7FCD731}" sibTransId="{6B784B83-E262-4543-B381-F885751FA529}"/>
    <dgm:cxn modelId="{3C3043DC-1D8C-447D-9F25-F511254C77FA}" srcId="{819A73AD-9F8A-4982-AFB0-5DE14555FAD2}" destId="{8A42320B-F2C3-4C3A-860C-C0BA29578282}" srcOrd="0" destOrd="0" parTransId="{28818014-AEFD-4AB4-985E-D4658BBE6F87}" sibTransId="{02897C2D-E29F-4E26-853D-8517E7324BF7}"/>
    <dgm:cxn modelId="{88E772E1-9491-7A41-BBE1-3841EFA89283}" type="presOf" srcId="{4D1511AE-A59E-4291-898C-7055BF4BD6AA}" destId="{1FE64F64-09A5-0040-B2E0-C9CF696B6374}" srcOrd="0" destOrd="0" presId="urn:microsoft.com/office/officeart/2005/8/layout/vList5"/>
    <dgm:cxn modelId="{A98366F1-44CD-7D47-B774-F38FD688604C}" type="presOf" srcId="{F8FDB716-6C28-43A1-9750-C4E78EE00E72}" destId="{D28E7EBD-A9E2-EA4B-88BC-FD4ED3486498}" srcOrd="0" destOrd="0" presId="urn:microsoft.com/office/officeart/2005/8/layout/vList5"/>
    <dgm:cxn modelId="{ACC59035-57BF-FC43-9457-CD70285AA6AE}" type="presParOf" srcId="{A3FAA713-B854-4240-9519-328F3A24D9AD}" destId="{B7582261-7D62-4449-A706-6A6D5411932E}" srcOrd="0" destOrd="0" presId="urn:microsoft.com/office/officeart/2005/8/layout/vList5"/>
    <dgm:cxn modelId="{F6C02F8F-CC51-8340-B524-EEDA5C5F4CA8}" type="presParOf" srcId="{B7582261-7D62-4449-A706-6A6D5411932E}" destId="{48A0EC16-D87D-DA44-92EA-D96C6C7B8C0B}" srcOrd="0" destOrd="0" presId="urn:microsoft.com/office/officeart/2005/8/layout/vList5"/>
    <dgm:cxn modelId="{5A990379-90E4-0D42-87E1-1E8232A4B173}" type="presParOf" srcId="{B7582261-7D62-4449-A706-6A6D5411932E}" destId="{0A631109-DA24-8044-8517-53481D9C4BE9}" srcOrd="1" destOrd="0" presId="urn:microsoft.com/office/officeart/2005/8/layout/vList5"/>
    <dgm:cxn modelId="{2CA56E41-40EC-F743-8C1D-7BE6D76D6641}" type="presParOf" srcId="{A3FAA713-B854-4240-9519-328F3A24D9AD}" destId="{9EFD3FA5-402D-384D-8E09-F7B4F9770A4E}" srcOrd="1" destOrd="0" presId="urn:microsoft.com/office/officeart/2005/8/layout/vList5"/>
    <dgm:cxn modelId="{2AD8B732-16C1-F645-BD7B-E1B4F7CC7780}" type="presParOf" srcId="{A3FAA713-B854-4240-9519-328F3A24D9AD}" destId="{7B693336-12D3-E044-8AD4-A8BB33BAC73E}" srcOrd="2" destOrd="0" presId="urn:microsoft.com/office/officeart/2005/8/layout/vList5"/>
    <dgm:cxn modelId="{CBAD5F9C-810D-804E-8D74-28C5514DEEC2}" type="presParOf" srcId="{7B693336-12D3-E044-8AD4-A8BB33BAC73E}" destId="{D28E7EBD-A9E2-EA4B-88BC-FD4ED3486498}" srcOrd="0" destOrd="0" presId="urn:microsoft.com/office/officeart/2005/8/layout/vList5"/>
    <dgm:cxn modelId="{61A939AB-357D-A84E-B708-69BB119BE9DD}" type="presParOf" srcId="{7B693336-12D3-E044-8AD4-A8BB33BAC73E}" destId="{1FE64F64-09A5-0040-B2E0-C9CF696B6374}" srcOrd="1" destOrd="0" presId="urn:microsoft.com/office/officeart/2005/8/layout/vList5"/>
    <dgm:cxn modelId="{F7E3D4F0-4077-DE40-ABA5-A86DC9CFAEAD}" type="presParOf" srcId="{A3FAA713-B854-4240-9519-328F3A24D9AD}" destId="{96DDB34D-297A-BE4D-8FC3-4869B4861F4D}" srcOrd="3" destOrd="0" presId="urn:microsoft.com/office/officeart/2005/8/layout/vList5"/>
    <dgm:cxn modelId="{FAF78F73-3B80-E443-9896-6A635F270124}" type="presParOf" srcId="{A3FAA713-B854-4240-9519-328F3A24D9AD}" destId="{8A9327A3-97F6-DA4D-92A0-66C74899B421}" srcOrd="4" destOrd="0" presId="urn:microsoft.com/office/officeart/2005/8/layout/vList5"/>
    <dgm:cxn modelId="{F1EB51F7-EA88-8744-82FB-DC6D026CC195}" type="presParOf" srcId="{8A9327A3-97F6-DA4D-92A0-66C74899B421}" destId="{FCC5B135-869F-3343-A767-96C7230B122C}" srcOrd="0" destOrd="0" presId="urn:microsoft.com/office/officeart/2005/8/layout/vList5"/>
    <dgm:cxn modelId="{F1FFB29B-3165-7948-9E17-1FEAF9041934}" type="presParOf" srcId="{8A9327A3-97F6-DA4D-92A0-66C74899B421}" destId="{0742ECE2-69DB-F247-BF0A-2EA1F1C9C138}"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99D544-26C0-4C85-92C2-88A8DD1FC369}"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03A69107-8FB4-4D72-A0D6-20165E4C60E8}">
      <dgm:prSet/>
      <dgm:spPr/>
      <dgm:t>
        <a:bodyPr/>
        <a:lstStyle/>
        <a:p>
          <a:r>
            <a:rPr lang="en-US"/>
            <a:t>1: Package Import</a:t>
          </a:r>
        </a:p>
      </dgm:t>
    </dgm:pt>
    <dgm:pt modelId="{90E59BED-9BD7-436A-A817-88FE9B572483}" type="parTrans" cxnId="{E7FA042E-7C00-4457-B1B8-A198BB967141}">
      <dgm:prSet/>
      <dgm:spPr/>
      <dgm:t>
        <a:bodyPr/>
        <a:lstStyle/>
        <a:p>
          <a:endParaRPr lang="en-US"/>
        </a:p>
      </dgm:t>
    </dgm:pt>
    <dgm:pt modelId="{FB6218B6-2C14-4815-A335-C83E0CA8EDA9}" type="sibTrans" cxnId="{E7FA042E-7C00-4457-B1B8-A198BB967141}">
      <dgm:prSet/>
      <dgm:spPr/>
      <dgm:t>
        <a:bodyPr/>
        <a:lstStyle/>
        <a:p>
          <a:endParaRPr lang="en-US"/>
        </a:p>
      </dgm:t>
    </dgm:pt>
    <dgm:pt modelId="{7ADF4C0D-5641-49C5-81FD-0B14CCDBDC52}">
      <dgm:prSet/>
      <dgm:spPr/>
      <dgm:t>
        <a:bodyPr/>
        <a:lstStyle/>
        <a:p>
          <a:r>
            <a:rPr lang="en-US"/>
            <a:t>2: Data Load and Manipulation</a:t>
          </a:r>
        </a:p>
      </dgm:t>
    </dgm:pt>
    <dgm:pt modelId="{10BB16F9-7141-41EC-97E0-F72ACF8A9C13}" type="parTrans" cxnId="{63D435CE-B622-430D-AFC3-909186FE82C5}">
      <dgm:prSet/>
      <dgm:spPr/>
      <dgm:t>
        <a:bodyPr/>
        <a:lstStyle/>
        <a:p>
          <a:endParaRPr lang="en-US"/>
        </a:p>
      </dgm:t>
    </dgm:pt>
    <dgm:pt modelId="{A55287A6-9D95-4897-98D1-39393972BA4C}" type="sibTrans" cxnId="{63D435CE-B622-430D-AFC3-909186FE82C5}">
      <dgm:prSet/>
      <dgm:spPr/>
      <dgm:t>
        <a:bodyPr/>
        <a:lstStyle/>
        <a:p>
          <a:endParaRPr lang="en-US"/>
        </a:p>
      </dgm:t>
    </dgm:pt>
    <dgm:pt modelId="{BBA44CC8-0D7C-4A3F-8AE8-CC5A70BD0A7D}">
      <dgm:prSet/>
      <dgm:spPr/>
      <dgm:t>
        <a:bodyPr/>
        <a:lstStyle/>
        <a:p>
          <a:r>
            <a:rPr lang="en-US"/>
            <a:t>3: Structured Data</a:t>
          </a:r>
        </a:p>
      </dgm:t>
    </dgm:pt>
    <dgm:pt modelId="{8917D1FC-F8D5-41E5-8A4A-13B1011F7F66}" type="parTrans" cxnId="{D16C908A-52E8-4140-BA17-4F5DDA7EA37D}">
      <dgm:prSet/>
      <dgm:spPr/>
      <dgm:t>
        <a:bodyPr/>
        <a:lstStyle/>
        <a:p>
          <a:endParaRPr lang="en-US"/>
        </a:p>
      </dgm:t>
    </dgm:pt>
    <dgm:pt modelId="{3C6BDE23-A0BC-46F2-8B96-3EC09DF565D9}" type="sibTrans" cxnId="{D16C908A-52E8-4140-BA17-4F5DDA7EA37D}">
      <dgm:prSet/>
      <dgm:spPr/>
      <dgm:t>
        <a:bodyPr/>
        <a:lstStyle/>
        <a:p>
          <a:endParaRPr lang="en-US"/>
        </a:p>
      </dgm:t>
    </dgm:pt>
    <dgm:pt modelId="{46243E7A-D152-4C84-8C72-D7659FFA9089}">
      <dgm:prSet/>
      <dgm:spPr/>
      <dgm:t>
        <a:bodyPr/>
        <a:lstStyle/>
        <a:p>
          <a:r>
            <a:rPr lang="en-US" baseline="0"/>
            <a:t>3.1: Analysis</a:t>
          </a:r>
          <a:endParaRPr lang="en-US"/>
        </a:p>
      </dgm:t>
    </dgm:pt>
    <dgm:pt modelId="{C66CAC59-32F5-49CD-81DE-FBEBA69357F2}" type="parTrans" cxnId="{118D9E9F-3CA5-4E77-AC78-0F11C54732C5}">
      <dgm:prSet/>
      <dgm:spPr/>
      <dgm:t>
        <a:bodyPr/>
        <a:lstStyle/>
        <a:p>
          <a:endParaRPr lang="en-US"/>
        </a:p>
      </dgm:t>
    </dgm:pt>
    <dgm:pt modelId="{7AB77B6B-2775-48A4-99EB-67B9C40BD8F0}" type="sibTrans" cxnId="{118D9E9F-3CA5-4E77-AC78-0F11C54732C5}">
      <dgm:prSet/>
      <dgm:spPr/>
      <dgm:t>
        <a:bodyPr/>
        <a:lstStyle/>
        <a:p>
          <a:endParaRPr lang="en-US"/>
        </a:p>
      </dgm:t>
    </dgm:pt>
    <dgm:pt modelId="{379C7173-666E-4084-BABA-A5A10861F0A0}">
      <dgm:prSet/>
      <dgm:spPr/>
      <dgm:t>
        <a:bodyPr/>
        <a:lstStyle/>
        <a:p>
          <a:r>
            <a:rPr lang="en-US" baseline="0"/>
            <a:t>3.2: Visualization</a:t>
          </a:r>
          <a:endParaRPr lang="en-US"/>
        </a:p>
      </dgm:t>
    </dgm:pt>
    <dgm:pt modelId="{F8C53916-100F-4E6D-B245-56B0FEFEEC10}" type="parTrans" cxnId="{E216D8C6-40E3-4819-AAD8-11A89EEAD9C2}">
      <dgm:prSet/>
      <dgm:spPr/>
      <dgm:t>
        <a:bodyPr/>
        <a:lstStyle/>
        <a:p>
          <a:endParaRPr lang="en-US"/>
        </a:p>
      </dgm:t>
    </dgm:pt>
    <dgm:pt modelId="{D71C1EC3-3D20-4D7A-8DEC-51CCB1A38D3C}" type="sibTrans" cxnId="{E216D8C6-40E3-4819-AAD8-11A89EEAD9C2}">
      <dgm:prSet/>
      <dgm:spPr/>
      <dgm:t>
        <a:bodyPr/>
        <a:lstStyle/>
        <a:p>
          <a:endParaRPr lang="en-US"/>
        </a:p>
      </dgm:t>
    </dgm:pt>
    <dgm:pt modelId="{F05DDDC1-03EC-443F-AE1C-5708E09B8D41}">
      <dgm:prSet/>
      <dgm:spPr/>
      <dgm:t>
        <a:bodyPr/>
        <a:lstStyle/>
        <a:p>
          <a:r>
            <a:rPr lang="en-US"/>
            <a:t>4: Unstructured Data</a:t>
          </a:r>
        </a:p>
      </dgm:t>
    </dgm:pt>
    <dgm:pt modelId="{63E79FDE-F919-4EE6-8BF3-D88F42CF927C}" type="parTrans" cxnId="{7D4D90AA-EB5C-4C9E-87B3-150C89C6673F}">
      <dgm:prSet/>
      <dgm:spPr/>
      <dgm:t>
        <a:bodyPr/>
        <a:lstStyle/>
        <a:p>
          <a:endParaRPr lang="en-US"/>
        </a:p>
      </dgm:t>
    </dgm:pt>
    <dgm:pt modelId="{C4479E42-6678-43C9-B24D-77E6B8B1C1CA}" type="sibTrans" cxnId="{7D4D90AA-EB5C-4C9E-87B3-150C89C6673F}">
      <dgm:prSet/>
      <dgm:spPr/>
      <dgm:t>
        <a:bodyPr/>
        <a:lstStyle/>
        <a:p>
          <a:endParaRPr lang="en-US"/>
        </a:p>
      </dgm:t>
    </dgm:pt>
    <dgm:pt modelId="{1450C0D4-8B26-4B1D-BF42-750C46D21588}">
      <dgm:prSet/>
      <dgm:spPr/>
      <dgm:t>
        <a:bodyPr/>
        <a:lstStyle/>
        <a:p>
          <a:r>
            <a:rPr lang="en-US" baseline="0"/>
            <a:t>4.1: Analysis</a:t>
          </a:r>
          <a:endParaRPr lang="en-US"/>
        </a:p>
      </dgm:t>
    </dgm:pt>
    <dgm:pt modelId="{4E8F72CF-EC5C-4C80-BB7C-EACD0046869E}" type="parTrans" cxnId="{64990B17-349D-4849-973A-0E6AFFE314D2}">
      <dgm:prSet/>
      <dgm:spPr/>
      <dgm:t>
        <a:bodyPr/>
        <a:lstStyle/>
        <a:p>
          <a:endParaRPr lang="en-US"/>
        </a:p>
      </dgm:t>
    </dgm:pt>
    <dgm:pt modelId="{13C50BB9-2E6C-499F-86AF-A6CB73F87A41}" type="sibTrans" cxnId="{64990B17-349D-4849-973A-0E6AFFE314D2}">
      <dgm:prSet/>
      <dgm:spPr/>
      <dgm:t>
        <a:bodyPr/>
        <a:lstStyle/>
        <a:p>
          <a:endParaRPr lang="en-US"/>
        </a:p>
      </dgm:t>
    </dgm:pt>
    <dgm:pt modelId="{FCBE996A-E343-453D-97DB-7727C4BF9FA5}">
      <dgm:prSet/>
      <dgm:spPr/>
      <dgm:t>
        <a:bodyPr/>
        <a:lstStyle/>
        <a:p>
          <a:r>
            <a:rPr lang="en-US" baseline="0"/>
            <a:t>4.2: Visualization</a:t>
          </a:r>
          <a:endParaRPr lang="en-US"/>
        </a:p>
      </dgm:t>
    </dgm:pt>
    <dgm:pt modelId="{24C62F24-9899-4240-8857-407E26391371}" type="parTrans" cxnId="{6CAA144F-795A-4B46-912B-51BB1E965D03}">
      <dgm:prSet/>
      <dgm:spPr/>
      <dgm:t>
        <a:bodyPr/>
        <a:lstStyle/>
        <a:p>
          <a:endParaRPr lang="en-US"/>
        </a:p>
      </dgm:t>
    </dgm:pt>
    <dgm:pt modelId="{537A9936-941F-4F2F-A6D6-B9F1887F532C}" type="sibTrans" cxnId="{6CAA144F-795A-4B46-912B-51BB1E965D03}">
      <dgm:prSet/>
      <dgm:spPr/>
      <dgm:t>
        <a:bodyPr/>
        <a:lstStyle/>
        <a:p>
          <a:endParaRPr lang="en-US"/>
        </a:p>
      </dgm:t>
    </dgm:pt>
    <dgm:pt modelId="{5A94D562-43A9-433E-80E5-AEBBEE28B40E}">
      <dgm:prSet/>
      <dgm:spPr/>
      <dgm:t>
        <a:bodyPr/>
        <a:lstStyle/>
        <a:p>
          <a:r>
            <a:rPr lang="en-US"/>
            <a:t>5: Merging of Data Sets</a:t>
          </a:r>
        </a:p>
      </dgm:t>
    </dgm:pt>
    <dgm:pt modelId="{CF216D26-225F-4FA5-B1AE-B6F02C68642E}" type="parTrans" cxnId="{13E2205A-A1D3-4A4B-A8FF-320D07095282}">
      <dgm:prSet/>
      <dgm:spPr/>
      <dgm:t>
        <a:bodyPr/>
        <a:lstStyle/>
        <a:p>
          <a:endParaRPr lang="en-US"/>
        </a:p>
      </dgm:t>
    </dgm:pt>
    <dgm:pt modelId="{EF95AD86-CD40-4CCB-B0E1-062F7C1E1800}" type="sibTrans" cxnId="{13E2205A-A1D3-4A4B-A8FF-320D07095282}">
      <dgm:prSet/>
      <dgm:spPr/>
      <dgm:t>
        <a:bodyPr/>
        <a:lstStyle/>
        <a:p>
          <a:endParaRPr lang="en-US"/>
        </a:p>
      </dgm:t>
    </dgm:pt>
    <dgm:pt modelId="{22D4CC20-07C7-4E34-AF2A-063558D24866}">
      <dgm:prSet/>
      <dgm:spPr/>
      <dgm:t>
        <a:bodyPr/>
        <a:lstStyle/>
        <a:p>
          <a:r>
            <a:rPr lang="en-US" baseline="0"/>
            <a:t>5.1: Analysis</a:t>
          </a:r>
          <a:endParaRPr lang="en-US"/>
        </a:p>
      </dgm:t>
    </dgm:pt>
    <dgm:pt modelId="{77646547-3FD9-47CF-AF90-9D41049111E3}" type="parTrans" cxnId="{2010DD43-692E-4BF0-AD6B-41F3BD2D8CEF}">
      <dgm:prSet/>
      <dgm:spPr/>
      <dgm:t>
        <a:bodyPr/>
        <a:lstStyle/>
        <a:p>
          <a:endParaRPr lang="en-US"/>
        </a:p>
      </dgm:t>
    </dgm:pt>
    <dgm:pt modelId="{5B4B26A3-B349-4508-8AC7-777D854A4751}" type="sibTrans" cxnId="{2010DD43-692E-4BF0-AD6B-41F3BD2D8CEF}">
      <dgm:prSet/>
      <dgm:spPr/>
      <dgm:t>
        <a:bodyPr/>
        <a:lstStyle/>
        <a:p>
          <a:endParaRPr lang="en-US"/>
        </a:p>
      </dgm:t>
    </dgm:pt>
    <dgm:pt modelId="{082CE9D8-5FB3-4D02-840E-938C8B736536}">
      <dgm:prSet/>
      <dgm:spPr/>
      <dgm:t>
        <a:bodyPr/>
        <a:lstStyle/>
        <a:p>
          <a:r>
            <a:rPr lang="en-US" baseline="0"/>
            <a:t>5.2: Visualization</a:t>
          </a:r>
          <a:endParaRPr lang="en-US"/>
        </a:p>
      </dgm:t>
    </dgm:pt>
    <dgm:pt modelId="{60B2ACBD-66F3-44E0-BEEC-17E3A77363D4}" type="parTrans" cxnId="{0179CE98-BBE7-4863-B433-EFE831746D90}">
      <dgm:prSet/>
      <dgm:spPr/>
      <dgm:t>
        <a:bodyPr/>
        <a:lstStyle/>
        <a:p>
          <a:endParaRPr lang="en-US"/>
        </a:p>
      </dgm:t>
    </dgm:pt>
    <dgm:pt modelId="{7F454B75-09C3-4C2D-8F96-25B76AA962AA}" type="sibTrans" cxnId="{0179CE98-BBE7-4863-B433-EFE831746D90}">
      <dgm:prSet/>
      <dgm:spPr/>
      <dgm:t>
        <a:bodyPr/>
        <a:lstStyle/>
        <a:p>
          <a:endParaRPr lang="en-US"/>
        </a:p>
      </dgm:t>
    </dgm:pt>
    <dgm:pt modelId="{FFEAF47B-4FF0-4849-8961-BBE585B9DD5C}" type="pres">
      <dgm:prSet presAssocID="{FF99D544-26C0-4C85-92C2-88A8DD1FC369}" presName="linear" presStyleCnt="0">
        <dgm:presLayoutVars>
          <dgm:dir/>
          <dgm:animLvl val="lvl"/>
          <dgm:resizeHandles val="exact"/>
        </dgm:presLayoutVars>
      </dgm:prSet>
      <dgm:spPr/>
    </dgm:pt>
    <dgm:pt modelId="{564F9D0C-B33A-784B-8615-AE71132B38B3}" type="pres">
      <dgm:prSet presAssocID="{03A69107-8FB4-4D72-A0D6-20165E4C60E8}" presName="parentLin" presStyleCnt="0"/>
      <dgm:spPr/>
    </dgm:pt>
    <dgm:pt modelId="{26D4ECAD-EDA3-3045-A84C-D2B5B27770B3}" type="pres">
      <dgm:prSet presAssocID="{03A69107-8FB4-4D72-A0D6-20165E4C60E8}" presName="parentLeftMargin" presStyleLbl="node1" presStyleIdx="0" presStyleCnt="5"/>
      <dgm:spPr/>
    </dgm:pt>
    <dgm:pt modelId="{E4F48283-73CC-9640-A78B-72BFC2D5C167}" type="pres">
      <dgm:prSet presAssocID="{03A69107-8FB4-4D72-A0D6-20165E4C60E8}" presName="parentText" presStyleLbl="node1" presStyleIdx="0" presStyleCnt="5">
        <dgm:presLayoutVars>
          <dgm:chMax val="0"/>
          <dgm:bulletEnabled val="1"/>
        </dgm:presLayoutVars>
      </dgm:prSet>
      <dgm:spPr/>
    </dgm:pt>
    <dgm:pt modelId="{B1732FF7-2D4A-F646-B7D5-D834912B1335}" type="pres">
      <dgm:prSet presAssocID="{03A69107-8FB4-4D72-A0D6-20165E4C60E8}" presName="negativeSpace" presStyleCnt="0"/>
      <dgm:spPr/>
    </dgm:pt>
    <dgm:pt modelId="{B25A5404-BE31-2D4B-9CC4-5A108F106B2E}" type="pres">
      <dgm:prSet presAssocID="{03A69107-8FB4-4D72-A0D6-20165E4C60E8}" presName="childText" presStyleLbl="conFgAcc1" presStyleIdx="0" presStyleCnt="5">
        <dgm:presLayoutVars>
          <dgm:bulletEnabled val="1"/>
        </dgm:presLayoutVars>
      </dgm:prSet>
      <dgm:spPr/>
    </dgm:pt>
    <dgm:pt modelId="{9810892B-7D15-624F-9A04-E4026DCA2CED}" type="pres">
      <dgm:prSet presAssocID="{FB6218B6-2C14-4815-A335-C83E0CA8EDA9}" presName="spaceBetweenRectangles" presStyleCnt="0"/>
      <dgm:spPr/>
    </dgm:pt>
    <dgm:pt modelId="{78D2396A-30A9-E147-A723-55B2655CB13C}" type="pres">
      <dgm:prSet presAssocID="{7ADF4C0D-5641-49C5-81FD-0B14CCDBDC52}" presName="parentLin" presStyleCnt="0"/>
      <dgm:spPr/>
    </dgm:pt>
    <dgm:pt modelId="{2599A094-2EDC-3E4E-825F-A9DFDFD6AFBA}" type="pres">
      <dgm:prSet presAssocID="{7ADF4C0D-5641-49C5-81FD-0B14CCDBDC52}" presName="parentLeftMargin" presStyleLbl="node1" presStyleIdx="0" presStyleCnt="5"/>
      <dgm:spPr/>
    </dgm:pt>
    <dgm:pt modelId="{17FEA057-604E-F64A-8147-AF471D9C5F1E}" type="pres">
      <dgm:prSet presAssocID="{7ADF4C0D-5641-49C5-81FD-0B14CCDBDC52}" presName="parentText" presStyleLbl="node1" presStyleIdx="1" presStyleCnt="5">
        <dgm:presLayoutVars>
          <dgm:chMax val="0"/>
          <dgm:bulletEnabled val="1"/>
        </dgm:presLayoutVars>
      </dgm:prSet>
      <dgm:spPr/>
    </dgm:pt>
    <dgm:pt modelId="{7696DD7E-987F-E742-BE9E-C5CC65A56C58}" type="pres">
      <dgm:prSet presAssocID="{7ADF4C0D-5641-49C5-81FD-0B14CCDBDC52}" presName="negativeSpace" presStyleCnt="0"/>
      <dgm:spPr/>
    </dgm:pt>
    <dgm:pt modelId="{1682D3E1-3F51-B54E-96F7-17BFA573C08C}" type="pres">
      <dgm:prSet presAssocID="{7ADF4C0D-5641-49C5-81FD-0B14CCDBDC52}" presName="childText" presStyleLbl="conFgAcc1" presStyleIdx="1" presStyleCnt="5">
        <dgm:presLayoutVars>
          <dgm:bulletEnabled val="1"/>
        </dgm:presLayoutVars>
      </dgm:prSet>
      <dgm:spPr/>
    </dgm:pt>
    <dgm:pt modelId="{67F5E569-5AE9-E543-A0CA-14D264B7EFA4}" type="pres">
      <dgm:prSet presAssocID="{A55287A6-9D95-4897-98D1-39393972BA4C}" presName="spaceBetweenRectangles" presStyleCnt="0"/>
      <dgm:spPr/>
    </dgm:pt>
    <dgm:pt modelId="{06C4CE60-D342-2044-9439-71ABBD9A26C0}" type="pres">
      <dgm:prSet presAssocID="{BBA44CC8-0D7C-4A3F-8AE8-CC5A70BD0A7D}" presName="parentLin" presStyleCnt="0"/>
      <dgm:spPr/>
    </dgm:pt>
    <dgm:pt modelId="{D6938B12-8640-F547-98D8-EA431025985B}" type="pres">
      <dgm:prSet presAssocID="{BBA44CC8-0D7C-4A3F-8AE8-CC5A70BD0A7D}" presName="parentLeftMargin" presStyleLbl="node1" presStyleIdx="1" presStyleCnt="5"/>
      <dgm:spPr/>
    </dgm:pt>
    <dgm:pt modelId="{D01282A6-8819-4646-949D-E5C9B064ECCF}" type="pres">
      <dgm:prSet presAssocID="{BBA44CC8-0D7C-4A3F-8AE8-CC5A70BD0A7D}" presName="parentText" presStyleLbl="node1" presStyleIdx="2" presStyleCnt="5">
        <dgm:presLayoutVars>
          <dgm:chMax val="0"/>
          <dgm:bulletEnabled val="1"/>
        </dgm:presLayoutVars>
      </dgm:prSet>
      <dgm:spPr/>
    </dgm:pt>
    <dgm:pt modelId="{6FDF2AD3-334C-0243-B45F-CE544FC9A6A7}" type="pres">
      <dgm:prSet presAssocID="{BBA44CC8-0D7C-4A3F-8AE8-CC5A70BD0A7D}" presName="negativeSpace" presStyleCnt="0"/>
      <dgm:spPr/>
    </dgm:pt>
    <dgm:pt modelId="{2A4B45C6-3B73-8B48-969B-F0AD2EF1E5C8}" type="pres">
      <dgm:prSet presAssocID="{BBA44CC8-0D7C-4A3F-8AE8-CC5A70BD0A7D}" presName="childText" presStyleLbl="conFgAcc1" presStyleIdx="2" presStyleCnt="5">
        <dgm:presLayoutVars>
          <dgm:bulletEnabled val="1"/>
        </dgm:presLayoutVars>
      </dgm:prSet>
      <dgm:spPr/>
    </dgm:pt>
    <dgm:pt modelId="{109EC1E7-EE47-DA46-B0A4-2BC4F9718F82}" type="pres">
      <dgm:prSet presAssocID="{3C6BDE23-A0BC-46F2-8B96-3EC09DF565D9}" presName="spaceBetweenRectangles" presStyleCnt="0"/>
      <dgm:spPr/>
    </dgm:pt>
    <dgm:pt modelId="{D3534B88-69F7-DC44-B196-2DEFA125F817}" type="pres">
      <dgm:prSet presAssocID="{F05DDDC1-03EC-443F-AE1C-5708E09B8D41}" presName="parentLin" presStyleCnt="0"/>
      <dgm:spPr/>
    </dgm:pt>
    <dgm:pt modelId="{4A08983A-5B00-CE44-9888-62BE78874589}" type="pres">
      <dgm:prSet presAssocID="{F05DDDC1-03EC-443F-AE1C-5708E09B8D41}" presName="parentLeftMargin" presStyleLbl="node1" presStyleIdx="2" presStyleCnt="5"/>
      <dgm:spPr/>
    </dgm:pt>
    <dgm:pt modelId="{0F44CBD3-8689-5B47-BAEA-0CC1141AEEFE}" type="pres">
      <dgm:prSet presAssocID="{F05DDDC1-03EC-443F-AE1C-5708E09B8D41}" presName="parentText" presStyleLbl="node1" presStyleIdx="3" presStyleCnt="5">
        <dgm:presLayoutVars>
          <dgm:chMax val="0"/>
          <dgm:bulletEnabled val="1"/>
        </dgm:presLayoutVars>
      </dgm:prSet>
      <dgm:spPr/>
    </dgm:pt>
    <dgm:pt modelId="{6D9980A3-FDE6-AC40-964B-0F79457DB054}" type="pres">
      <dgm:prSet presAssocID="{F05DDDC1-03EC-443F-AE1C-5708E09B8D41}" presName="negativeSpace" presStyleCnt="0"/>
      <dgm:spPr/>
    </dgm:pt>
    <dgm:pt modelId="{97ACE71F-BD22-6D45-BF2C-7324E6652BD2}" type="pres">
      <dgm:prSet presAssocID="{F05DDDC1-03EC-443F-AE1C-5708E09B8D41}" presName="childText" presStyleLbl="conFgAcc1" presStyleIdx="3" presStyleCnt="5">
        <dgm:presLayoutVars>
          <dgm:bulletEnabled val="1"/>
        </dgm:presLayoutVars>
      </dgm:prSet>
      <dgm:spPr/>
    </dgm:pt>
    <dgm:pt modelId="{19A4ED0C-E20D-CE4A-93AB-004C35F46AA9}" type="pres">
      <dgm:prSet presAssocID="{C4479E42-6678-43C9-B24D-77E6B8B1C1CA}" presName="spaceBetweenRectangles" presStyleCnt="0"/>
      <dgm:spPr/>
    </dgm:pt>
    <dgm:pt modelId="{81CD6BFE-50F1-694A-A97B-B3BB28F7A196}" type="pres">
      <dgm:prSet presAssocID="{5A94D562-43A9-433E-80E5-AEBBEE28B40E}" presName="parentLin" presStyleCnt="0"/>
      <dgm:spPr/>
    </dgm:pt>
    <dgm:pt modelId="{85955500-A693-7549-A781-665F02BF3B87}" type="pres">
      <dgm:prSet presAssocID="{5A94D562-43A9-433E-80E5-AEBBEE28B40E}" presName="parentLeftMargin" presStyleLbl="node1" presStyleIdx="3" presStyleCnt="5"/>
      <dgm:spPr/>
    </dgm:pt>
    <dgm:pt modelId="{9E2807BE-EC64-1846-9A87-67BDCBE75182}" type="pres">
      <dgm:prSet presAssocID="{5A94D562-43A9-433E-80E5-AEBBEE28B40E}" presName="parentText" presStyleLbl="node1" presStyleIdx="4" presStyleCnt="5">
        <dgm:presLayoutVars>
          <dgm:chMax val="0"/>
          <dgm:bulletEnabled val="1"/>
        </dgm:presLayoutVars>
      </dgm:prSet>
      <dgm:spPr/>
    </dgm:pt>
    <dgm:pt modelId="{92356B24-BC7B-2743-B915-24B5DE7392F4}" type="pres">
      <dgm:prSet presAssocID="{5A94D562-43A9-433E-80E5-AEBBEE28B40E}" presName="negativeSpace" presStyleCnt="0"/>
      <dgm:spPr/>
    </dgm:pt>
    <dgm:pt modelId="{445519BA-3DA4-9F42-823E-2CF78A01E9A3}" type="pres">
      <dgm:prSet presAssocID="{5A94D562-43A9-433E-80E5-AEBBEE28B40E}" presName="childText" presStyleLbl="conFgAcc1" presStyleIdx="4" presStyleCnt="5">
        <dgm:presLayoutVars>
          <dgm:bulletEnabled val="1"/>
        </dgm:presLayoutVars>
      </dgm:prSet>
      <dgm:spPr/>
    </dgm:pt>
  </dgm:ptLst>
  <dgm:cxnLst>
    <dgm:cxn modelId="{D7C43100-BD06-2E4B-B583-B30B09A99959}" type="presOf" srcId="{FCBE996A-E343-453D-97DB-7727C4BF9FA5}" destId="{97ACE71F-BD22-6D45-BF2C-7324E6652BD2}" srcOrd="0" destOrd="1" presId="urn:microsoft.com/office/officeart/2005/8/layout/list1"/>
    <dgm:cxn modelId="{64990B17-349D-4849-973A-0E6AFFE314D2}" srcId="{F05DDDC1-03EC-443F-AE1C-5708E09B8D41}" destId="{1450C0D4-8B26-4B1D-BF42-750C46D21588}" srcOrd="0" destOrd="0" parTransId="{4E8F72CF-EC5C-4C80-BB7C-EACD0046869E}" sibTransId="{13C50BB9-2E6C-499F-86AF-A6CB73F87A41}"/>
    <dgm:cxn modelId="{B819601F-A61A-6949-AC80-16D0D2F08733}" type="presOf" srcId="{7ADF4C0D-5641-49C5-81FD-0B14CCDBDC52}" destId="{2599A094-2EDC-3E4E-825F-A9DFDFD6AFBA}" srcOrd="0" destOrd="0" presId="urn:microsoft.com/office/officeart/2005/8/layout/list1"/>
    <dgm:cxn modelId="{E7FA042E-7C00-4457-B1B8-A198BB967141}" srcId="{FF99D544-26C0-4C85-92C2-88A8DD1FC369}" destId="{03A69107-8FB4-4D72-A0D6-20165E4C60E8}" srcOrd="0" destOrd="0" parTransId="{90E59BED-9BD7-436A-A817-88FE9B572483}" sibTransId="{FB6218B6-2C14-4815-A335-C83E0CA8EDA9}"/>
    <dgm:cxn modelId="{82A5CA37-7A43-CD43-8143-AC5B257858EA}" type="presOf" srcId="{1450C0D4-8B26-4B1D-BF42-750C46D21588}" destId="{97ACE71F-BD22-6D45-BF2C-7324E6652BD2}" srcOrd="0" destOrd="0" presId="urn:microsoft.com/office/officeart/2005/8/layout/list1"/>
    <dgm:cxn modelId="{D162783A-42D1-3245-AC7A-7A27EA073BE3}" type="presOf" srcId="{F05DDDC1-03EC-443F-AE1C-5708E09B8D41}" destId="{4A08983A-5B00-CE44-9888-62BE78874589}" srcOrd="0" destOrd="0" presId="urn:microsoft.com/office/officeart/2005/8/layout/list1"/>
    <dgm:cxn modelId="{2010DD43-692E-4BF0-AD6B-41F3BD2D8CEF}" srcId="{5A94D562-43A9-433E-80E5-AEBBEE28B40E}" destId="{22D4CC20-07C7-4E34-AF2A-063558D24866}" srcOrd="0" destOrd="0" parTransId="{77646547-3FD9-47CF-AF90-9D41049111E3}" sibTransId="{5B4B26A3-B349-4508-8AC7-777D854A4751}"/>
    <dgm:cxn modelId="{E65BC944-9DFA-A649-9820-AE7E096B3DD6}" type="presOf" srcId="{46243E7A-D152-4C84-8C72-D7659FFA9089}" destId="{2A4B45C6-3B73-8B48-969B-F0AD2EF1E5C8}" srcOrd="0" destOrd="0" presId="urn:microsoft.com/office/officeart/2005/8/layout/list1"/>
    <dgm:cxn modelId="{C360CB47-5F13-A64E-ADE2-CE8809AEF00E}" type="presOf" srcId="{03A69107-8FB4-4D72-A0D6-20165E4C60E8}" destId="{26D4ECAD-EDA3-3045-A84C-D2B5B27770B3}" srcOrd="0" destOrd="0" presId="urn:microsoft.com/office/officeart/2005/8/layout/list1"/>
    <dgm:cxn modelId="{6CAA144F-795A-4B46-912B-51BB1E965D03}" srcId="{F05DDDC1-03EC-443F-AE1C-5708E09B8D41}" destId="{FCBE996A-E343-453D-97DB-7727C4BF9FA5}" srcOrd="1" destOrd="0" parTransId="{24C62F24-9899-4240-8857-407E26391371}" sibTransId="{537A9936-941F-4F2F-A6D6-B9F1887F532C}"/>
    <dgm:cxn modelId="{13E2205A-A1D3-4A4B-A8FF-320D07095282}" srcId="{FF99D544-26C0-4C85-92C2-88A8DD1FC369}" destId="{5A94D562-43A9-433E-80E5-AEBBEE28B40E}" srcOrd="4" destOrd="0" parTransId="{CF216D26-225F-4FA5-B1AE-B6F02C68642E}" sibTransId="{EF95AD86-CD40-4CCB-B0E1-062F7C1E1800}"/>
    <dgm:cxn modelId="{6A58B560-126D-9E47-9A8E-2ED9CD0D8C42}" type="presOf" srcId="{7ADF4C0D-5641-49C5-81FD-0B14CCDBDC52}" destId="{17FEA057-604E-F64A-8147-AF471D9C5F1E}" srcOrd="1" destOrd="0" presId="urn:microsoft.com/office/officeart/2005/8/layout/list1"/>
    <dgm:cxn modelId="{BDA87361-3F7A-B347-BA22-DD62BC17C91B}" type="presOf" srcId="{379C7173-666E-4084-BABA-A5A10861F0A0}" destId="{2A4B45C6-3B73-8B48-969B-F0AD2EF1E5C8}" srcOrd="0" destOrd="1" presId="urn:microsoft.com/office/officeart/2005/8/layout/list1"/>
    <dgm:cxn modelId="{D16C908A-52E8-4140-BA17-4F5DDA7EA37D}" srcId="{FF99D544-26C0-4C85-92C2-88A8DD1FC369}" destId="{BBA44CC8-0D7C-4A3F-8AE8-CC5A70BD0A7D}" srcOrd="2" destOrd="0" parTransId="{8917D1FC-F8D5-41E5-8A4A-13B1011F7F66}" sibTransId="{3C6BDE23-A0BC-46F2-8B96-3EC09DF565D9}"/>
    <dgm:cxn modelId="{DCE04F8B-32A3-9745-BF14-6A995048D96C}" type="presOf" srcId="{082CE9D8-5FB3-4D02-840E-938C8B736536}" destId="{445519BA-3DA4-9F42-823E-2CF78A01E9A3}" srcOrd="0" destOrd="1" presId="urn:microsoft.com/office/officeart/2005/8/layout/list1"/>
    <dgm:cxn modelId="{ABB71B98-BDDD-9E48-9414-7692F6F0250E}" type="presOf" srcId="{BBA44CC8-0D7C-4A3F-8AE8-CC5A70BD0A7D}" destId="{D6938B12-8640-F547-98D8-EA431025985B}" srcOrd="0" destOrd="0" presId="urn:microsoft.com/office/officeart/2005/8/layout/list1"/>
    <dgm:cxn modelId="{0179CE98-BBE7-4863-B433-EFE831746D90}" srcId="{5A94D562-43A9-433E-80E5-AEBBEE28B40E}" destId="{082CE9D8-5FB3-4D02-840E-938C8B736536}" srcOrd="1" destOrd="0" parTransId="{60B2ACBD-66F3-44E0-BEEC-17E3A77363D4}" sibTransId="{7F454B75-09C3-4C2D-8F96-25B76AA962AA}"/>
    <dgm:cxn modelId="{F27D179B-68D8-524F-AF3C-EFDB9BDA9D1E}" type="presOf" srcId="{F05DDDC1-03EC-443F-AE1C-5708E09B8D41}" destId="{0F44CBD3-8689-5B47-BAEA-0CC1141AEEFE}" srcOrd="1" destOrd="0" presId="urn:microsoft.com/office/officeart/2005/8/layout/list1"/>
    <dgm:cxn modelId="{756F859C-AA6A-8B4A-84CD-950E3FCCF0CF}" type="presOf" srcId="{BBA44CC8-0D7C-4A3F-8AE8-CC5A70BD0A7D}" destId="{D01282A6-8819-4646-949D-E5C9B064ECCF}" srcOrd="1" destOrd="0" presId="urn:microsoft.com/office/officeart/2005/8/layout/list1"/>
    <dgm:cxn modelId="{118D9E9F-3CA5-4E77-AC78-0F11C54732C5}" srcId="{BBA44CC8-0D7C-4A3F-8AE8-CC5A70BD0A7D}" destId="{46243E7A-D152-4C84-8C72-D7659FFA9089}" srcOrd="0" destOrd="0" parTransId="{C66CAC59-32F5-49CD-81DE-FBEBA69357F2}" sibTransId="{7AB77B6B-2775-48A4-99EB-67B9C40BD8F0}"/>
    <dgm:cxn modelId="{7D4D90AA-EB5C-4C9E-87B3-150C89C6673F}" srcId="{FF99D544-26C0-4C85-92C2-88A8DD1FC369}" destId="{F05DDDC1-03EC-443F-AE1C-5708E09B8D41}" srcOrd="3" destOrd="0" parTransId="{63E79FDE-F919-4EE6-8BF3-D88F42CF927C}" sibTransId="{C4479E42-6678-43C9-B24D-77E6B8B1C1CA}"/>
    <dgm:cxn modelId="{24BEF0AD-3DAB-1D46-A501-589E3CC3A90A}" type="presOf" srcId="{FF99D544-26C0-4C85-92C2-88A8DD1FC369}" destId="{FFEAF47B-4FF0-4849-8961-BBE585B9DD5C}" srcOrd="0" destOrd="0" presId="urn:microsoft.com/office/officeart/2005/8/layout/list1"/>
    <dgm:cxn modelId="{E216D8C6-40E3-4819-AAD8-11A89EEAD9C2}" srcId="{BBA44CC8-0D7C-4A3F-8AE8-CC5A70BD0A7D}" destId="{379C7173-666E-4084-BABA-A5A10861F0A0}" srcOrd="1" destOrd="0" parTransId="{F8C53916-100F-4E6D-B245-56B0FEFEEC10}" sibTransId="{D71C1EC3-3D20-4D7A-8DEC-51CCB1A38D3C}"/>
    <dgm:cxn modelId="{DC9F6DCD-48AE-2D4B-834F-17C9491E2162}" type="presOf" srcId="{03A69107-8FB4-4D72-A0D6-20165E4C60E8}" destId="{E4F48283-73CC-9640-A78B-72BFC2D5C167}" srcOrd="1" destOrd="0" presId="urn:microsoft.com/office/officeart/2005/8/layout/list1"/>
    <dgm:cxn modelId="{63D435CE-B622-430D-AFC3-909186FE82C5}" srcId="{FF99D544-26C0-4C85-92C2-88A8DD1FC369}" destId="{7ADF4C0D-5641-49C5-81FD-0B14CCDBDC52}" srcOrd="1" destOrd="0" parTransId="{10BB16F9-7141-41EC-97E0-F72ACF8A9C13}" sibTransId="{A55287A6-9D95-4897-98D1-39393972BA4C}"/>
    <dgm:cxn modelId="{42F68DCE-4767-694A-98A6-9D95695A0BAA}" type="presOf" srcId="{5A94D562-43A9-433E-80E5-AEBBEE28B40E}" destId="{9E2807BE-EC64-1846-9A87-67BDCBE75182}" srcOrd="1" destOrd="0" presId="urn:microsoft.com/office/officeart/2005/8/layout/list1"/>
    <dgm:cxn modelId="{4952ABF6-5735-4B48-A22C-CF9F88069B5C}" type="presOf" srcId="{5A94D562-43A9-433E-80E5-AEBBEE28B40E}" destId="{85955500-A693-7549-A781-665F02BF3B87}" srcOrd="0" destOrd="0" presId="urn:microsoft.com/office/officeart/2005/8/layout/list1"/>
    <dgm:cxn modelId="{D2E27BFD-1B9F-474B-8728-BA0031E2B52E}" type="presOf" srcId="{22D4CC20-07C7-4E34-AF2A-063558D24866}" destId="{445519BA-3DA4-9F42-823E-2CF78A01E9A3}" srcOrd="0" destOrd="0" presId="urn:microsoft.com/office/officeart/2005/8/layout/list1"/>
    <dgm:cxn modelId="{5DAB2523-69F2-1146-8EA7-EE3DA5CDE1CC}" type="presParOf" srcId="{FFEAF47B-4FF0-4849-8961-BBE585B9DD5C}" destId="{564F9D0C-B33A-784B-8615-AE71132B38B3}" srcOrd="0" destOrd="0" presId="urn:microsoft.com/office/officeart/2005/8/layout/list1"/>
    <dgm:cxn modelId="{E60B120C-5BA0-A14B-B5E1-02B6E5C109F3}" type="presParOf" srcId="{564F9D0C-B33A-784B-8615-AE71132B38B3}" destId="{26D4ECAD-EDA3-3045-A84C-D2B5B27770B3}" srcOrd="0" destOrd="0" presId="urn:microsoft.com/office/officeart/2005/8/layout/list1"/>
    <dgm:cxn modelId="{508B7E1C-FDBD-7F42-8A43-BECCC9E60C65}" type="presParOf" srcId="{564F9D0C-B33A-784B-8615-AE71132B38B3}" destId="{E4F48283-73CC-9640-A78B-72BFC2D5C167}" srcOrd="1" destOrd="0" presId="urn:microsoft.com/office/officeart/2005/8/layout/list1"/>
    <dgm:cxn modelId="{F476FFFC-BF01-8944-9591-56C2F47C77AB}" type="presParOf" srcId="{FFEAF47B-4FF0-4849-8961-BBE585B9DD5C}" destId="{B1732FF7-2D4A-F646-B7D5-D834912B1335}" srcOrd="1" destOrd="0" presId="urn:microsoft.com/office/officeart/2005/8/layout/list1"/>
    <dgm:cxn modelId="{613AB300-AD20-0149-8A39-F5E45A139410}" type="presParOf" srcId="{FFEAF47B-4FF0-4849-8961-BBE585B9DD5C}" destId="{B25A5404-BE31-2D4B-9CC4-5A108F106B2E}" srcOrd="2" destOrd="0" presId="urn:microsoft.com/office/officeart/2005/8/layout/list1"/>
    <dgm:cxn modelId="{6C7D4BB4-7004-7E4F-85E4-41CD9F0BD155}" type="presParOf" srcId="{FFEAF47B-4FF0-4849-8961-BBE585B9DD5C}" destId="{9810892B-7D15-624F-9A04-E4026DCA2CED}" srcOrd="3" destOrd="0" presId="urn:microsoft.com/office/officeart/2005/8/layout/list1"/>
    <dgm:cxn modelId="{C0DF54DB-4BD1-F44A-8A9F-ADCDE90564F3}" type="presParOf" srcId="{FFEAF47B-4FF0-4849-8961-BBE585B9DD5C}" destId="{78D2396A-30A9-E147-A723-55B2655CB13C}" srcOrd="4" destOrd="0" presId="urn:microsoft.com/office/officeart/2005/8/layout/list1"/>
    <dgm:cxn modelId="{4751644A-5B95-2440-85D1-A9D0655A048E}" type="presParOf" srcId="{78D2396A-30A9-E147-A723-55B2655CB13C}" destId="{2599A094-2EDC-3E4E-825F-A9DFDFD6AFBA}" srcOrd="0" destOrd="0" presId="urn:microsoft.com/office/officeart/2005/8/layout/list1"/>
    <dgm:cxn modelId="{4FB63840-25A8-CB44-B175-714FEBDD363A}" type="presParOf" srcId="{78D2396A-30A9-E147-A723-55B2655CB13C}" destId="{17FEA057-604E-F64A-8147-AF471D9C5F1E}" srcOrd="1" destOrd="0" presId="urn:microsoft.com/office/officeart/2005/8/layout/list1"/>
    <dgm:cxn modelId="{B61EF4D0-0754-2A40-8AAF-44BF18A0CB92}" type="presParOf" srcId="{FFEAF47B-4FF0-4849-8961-BBE585B9DD5C}" destId="{7696DD7E-987F-E742-BE9E-C5CC65A56C58}" srcOrd="5" destOrd="0" presId="urn:microsoft.com/office/officeart/2005/8/layout/list1"/>
    <dgm:cxn modelId="{E3F3E959-1143-A249-9929-9EB9110B9CD2}" type="presParOf" srcId="{FFEAF47B-4FF0-4849-8961-BBE585B9DD5C}" destId="{1682D3E1-3F51-B54E-96F7-17BFA573C08C}" srcOrd="6" destOrd="0" presId="urn:microsoft.com/office/officeart/2005/8/layout/list1"/>
    <dgm:cxn modelId="{0289BC3E-B99B-C34F-BC36-1097A7203B97}" type="presParOf" srcId="{FFEAF47B-4FF0-4849-8961-BBE585B9DD5C}" destId="{67F5E569-5AE9-E543-A0CA-14D264B7EFA4}" srcOrd="7" destOrd="0" presId="urn:microsoft.com/office/officeart/2005/8/layout/list1"/>
    <dgm:cxn modelId="{02C51361-F3B2-A142-BFAA-CD8C3B77709F}" type="presParOf" srcId="{FFEAF47B-4FF0-4849-8961-BBE585B9DD5C}" destId="{06C4CE60-D342-2044-9439-71ABBD9A26C0}" srcOrd="8" destOrd="0" presId="urn:microsoft.com/office/officeart/2005/8/layout/list1"/>
    <dgm:cxn modelId="{A7D79686-3065-8B40-B306-9824001BCD27}" type="presParOf" srcId="{06C4CE60-D342-2044-9439-71ABBD9A26C0}" destId="{D6938B12-8640-F547-98D8-EA431025985B}" srcOrd="0" destOrd="0" presId="urn:microsoft.com/office/officeart/2005/8/layout/list1"/>
    <dgm:cxn modelId="{EDAEB893-C97E-8249-B15D-7D53196CB36C}" type="presParOf" srcId="{06C4CE60-D342-2044-9439-71ABBD9A26C0}" destId="{D01282A6-8819-4646-949D-E5C9B064ECCF}" srcOrd="1" destOrd="0" presId="urn:microsoft.com/office/officeart/2005/8/layout/list1"/>
    <dgm:cxn modelId="{E0EC7A76-95E2-2741-8248-975B4E6E5150}" type="presParOf" srcId="{FFEAF47B-4FF0-4849-8961-BBE585B9DD5C}" destId="{6FDF2AD3-334C-0243-B45F-CE544FC9A6A7}" srcOrd="9" destOrd="0" presId="urn:microsoft.com/office/officeart/2005/8/layout/list1"/>
    <dgm:cxn modelId="{D9ABEFEA-BB50-3D40-B471-997738836F3B}" type="presParOf" srcId="{FFEAF47B-4FF0-4849-8961-BBE585B9DD5C}" destId="{2A4B45C6-3B73-8B48-969B-F0AD2EF1E5C8}" srcOrd="10" destOrd="0" presId="urn:microsoft.com/office/officeart/2005/8/layout/list1"/>
    <dgm:cxn modelId="{E2ED4AD2-AD75-AF43-84E7-D7B43BB4A125}" type="presParOf" srcId="{FFEAF47B-4FF0-4849-8961-BBE585B9DD5C}" destId="{109EC1E7-EE47-DA46-B0A4-2BC4F9718F82}" srcOrd="11" destOrd="0" presId="urn:microsoft.com/office/officeart/2005/8/layout/list1"/>
    <dgm:cxn modelId="{1E50BA1D-E4FD-3E46-889B-83D38215D752}" type="presParOf" srcId="{FFEAF47B-4FF0-4849-8961-BBE585B9DD5C}" destId="{D3534B88-69F7-DC44-B196-2DEFA125F817}" srcOrd="12" destOrd="0" presId="urn:microsoft.com/office/officeart/2005/8/layout/list1"/>
    <dgm:cxn modelId="{D5BF9D4D-2521-4F43-B939-FD201C590F2F}" type="presParOf" srcId="{D3534B88-69F7-DC44-B196-2DEFA125F817}" destId="{4A08983A-5B00-CE44-9888-62BE78874589}" srcOrd="0" destOrd="0" presId="urn:microsoft.com/office/officeart/2005/8/layout/list1"/>
    <dgm:cxn modelId="{64BE1285-04CF-8542-8F86-6792DB3ED544}" type="presParOf" srcId="{D3534B88-69F7-DC44-B196-2DEFA125F817}" destId="{0F44CBD3-8689-5B47-BAEA-0CC1141AEEFE}" srcOrd="1" destOrd="0" presId="urn:microsoft.com/office/officeart/2005/8/layout/list1"/>
    <dgm:cxn modelId="{60504D07-81FC-7945-B007-77835950B234}" type="presParOf" srcId="{FFEAF47B-4FF0-4849-8961-BBE585B9DD5C}" destId="{6D9980A3-FDE6-AC40-964B-0F79457DB054}" srcOrd="13" destOrd="0" presId="urn:microsoft.com/office/officeart/2005/8/layout/list1"/>
    <dgm:cxn modelId="{8F7EBA90-98F9-3D4E-9A3A-2F0B5845B4AC}" type="presParOf" srcId="{FFEAF47B-4FF0-4849-8961-BBE585B9DD5C}" destId="{97ACE71F-BD22-6D45-BF2C-7324E6652BD2}" srcOrd="14" destOrd="0" presId="urn:microsoft.com/office/officeart/2005/8/layout/list1"/>
    <dgm:cxn modelId="{214C1CFA-DE14-7C49-90C5-47367CA745F8}" type="presParOf" srcId="{FFEAF47B-4FF0-4849-8961-BBE585B9DD5C}" destId="{19A4ED0C-E20D-CE4A-93AB-004C35F46AA9}" srcOrd="15" destOrd="0" presId="urn:microsoft.com/office/officeart/2005/8/layout/list1"/>
    <dgm:cxn modelId="{DDA9942E-F3C1-B54E-9FF9-40BCAF2314FA}" type="presParOf" srcId="{FFEAF47B-4FF0-4849-8961-BBE585B9DD5C}" destId="{81CD6BFE-50F1-694A-A97B-B3BB28F7A196}" srcOrd="16" destOrd="0" presId="urn:microsoft.com/office/officeart/2005/8/layout/list1"/>
    <dgm:cxn modelId="{CB68FB0C-3D3F-BF4C-94C2-0B1BAA420256}" type="presParOf" srcId="{81CD6BFE-50F1-694A-A97B-B3BB28F7A196}" destId="{85955500-A693-7549-A781-665F02BF3B87}" srcOrd="0" destOrd="0" presId="urn:microsoft.com/office/officeart/2005/8/layout/list1"/>
    <dgm:cxn modelId="{F4FEF786-E0B9-C442-B736-5B647C3EA028}" type="presParOf" srcId="{81CD6BFE-50F1-694A-A97B-B3BB28F7A196}" destId="{9E2807BE-EC64-1846-9A87-67BDCBE75182}" srcOrd="1" destOrd="0" presId="urn:microsoft.com/office/officeart/2005/8/layout/list1"/>
    <dgm:cxn modelId="{A0E6197F-881A-D04C-B832-8C084491A303}" type="presParOf" srcId="{FFEAF47B-4FF0-4849-8961-BBE585B9DD5C}" destId="{92356B24-BC7B-2743-B915-24B5DE7392F4}" srcOrd="17" destOrd="0" presId="urn:microsoft.com/office/officeart/2005/8/layout/list1"/>
    <dgm:cxn modelId="{6B346C11-46BF-5D46-9D7D-23548D641922}" type="presParOf" srcId="{FFEAF47B-4FF0-4849-8961-BBE585B9DD5C}" destId="{445519BA-3DA4-9F42-823E-2CF78A01E9A3}"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8C873D-734C-4D18-8555-C2265758B3FE}"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A6004B65-9F42-4874-BC4C-91C0D3C6C98D}">
      <dgm:prSet/>
      <dgm:spPr/>
      <dgm:t>
        <a:bodyPr/>
        <a:lstStyle/>
        <a:p>
          <a:r>
            <a:rPr lang="en-US"/>
            <a:t>What are the most common rules that are broken?</a:t>
          </a:r>
        </a:p>
      </dgm:t>
    </dgm:pt>
    <dgm:pt modelId="{61F7B8F5-146C-485A-91FE-E2B8C9BED27A}" type="parTrans" cxnId="{5A5C8304-ADB5-41B3-8EB4-B41AF8DF2B90}">
      <dgm:prSet/>
      <dgm:spPr/>
      <dgm:t>
        <a:bodyPr/>
        <a:lstStyle/>
        <a:p>
          <a:endParaRPr lang="en-US"/>
        </a:p>
      </dgm:t>
    </dgm:pt>
    <dgm:pt modelId="{936FBD1F-69E5-491B-8AF4-C9DDB6B5ED26}" type="sibTrans" cxnId="{5A5C8304-ADB5-41B3-8EB4-B41AF8DF2B90}">
      <dgm:prSet/>
      <dgm:spPr/>
      <dgm:t>
        <a:bodyPr/>
        <a:lstStyle/>
        <a:p>
          <a:endParaRPr lang="en-US"/>
        </a:p>
      </dgm:t>
    </dgm:pt>
    <dgm:pt modelId="{DBCE3B3A-D09F-48AA-8B84-0F4D43E27DD4}">
      <dgm:prSet/>
      <dgm:spPr/>
      <dgm:t>
        <a:bodyPr/>
        <a:lstStyle/>
        <a:p>
          <a:r>
            <a:rPr lang="en-US" dirty="0"/>
            <a:t>Can you predict the rule(s) violated by looking at the ruling text?</a:t>
          </a:r>
        </a:p>
      </dgm:t>
    </dgm:pt>
    <dgm:pt modelId="{8A65C794-D6F0-412C-8036-9B05A68578F5}" type="parTrans" cxnId="{A707CF46-DB52-44E7-AFA6-F4588C823D2D}">
      <dgm:prSet/>
      <dgm:spPr/>
      <dgm:t>
        <a:bodyPr/>
        <a:lstStyle/>
        <a:p>
          <a:endParaRPr lang="en-US"/>
        </a:p>
      </dgm:t>
    </dgm:pt>
    <dgm:pt modelId="{B8CB81E1-0FE1-450B-A1A2-6F7BA39B6971}" type="sibTrans" cxnId="{A707CF46-DB52-44E7-AFA6-F4588C823D2D}">
      <dgm:prSet/>
      <dgm:spPr/>
      <dgm:t>
        <a:bodyPr/>
        <a:lstStyle/>
        <a:p>
          <a:endParaRPr lang="en-US"/>
        </a:p>
      </dgm:t>
    </dgm:pt>
    <dgm:pt modelId="{8ECD10A7-1D20-014D-B16D-599224F3B8BC}" type="pres">
      <dgm:prSet presAssocID="{008C873D-734C-4D18-8555-C2265758B3FE}" presName="vert0" presStyleCnt="0">
        <dgm:presLayoutVars>
          <dgm:dir/>
          <dgm:animOne val="branch"/>
          <dgm:animLvl val="lvl"/>
        </dgm:presLayoutVars>
      </dgm:prSet>
      <dgm:spPr/>
    </dgm:pt>
    <dgm:pt modelId="{3C007E1B-D2A6-064A-AF3B-E80F3C5CFC48}" type="pres">
      <dgm:prSet presAssocID="{A6004B65-9F42-4874-BC4C-91C0D3C6C98D}" presName="thickLine" presStyleLbl="alignNode1" presStyleIdx="0" presStyleCnt="2"/>
      <dgm:spPr/>
    </dgm:pt>
    <dgm:pt modelId="{6C55AC66-3CD3-2142-996E-F5F440C5831C}" type="pres">
      <dgm:prSet presAssocID="{A6004B65-9F42-4874-BC4C-91C0D3C6C98D}" presName="horz1" presStyleCnt="0"/>
      <dgm:spPr/>
    </dgm:pt>
    <dgm:pt modelId="{1205D35D-7E27-7247-9791-0B2A10E16BEF}" type="pres">
      <dgm:prSet presAssocID="{A6004B65-9F42-4874-BC4C-91C0D3C6C98D}" presName="tx1" presStyleLbl="revTx" presStyleIdx="0" presStyleCnt="2"/>
      <dgm:spPr/>
    </dgm:pt>
    <dgm:pt modelId="{20F3423A-E823-AC42-9697-CEC7EFA6E79E}" type="pres">
      <dgm:prSet presAssocID="{A6004B65-9F42-4874-BC4C-91C0D3C6C98D}" presName="vert1" presStyleCnt="0"/>
      <dgm:spPr/>
    </dgm:pt>
    <dgm:pt modelId="{E041B130-66A4-4B4D-A549-13A4533F8439}" type="pres">
      <dgm:prSet presAssocID="{DBCE3B3A-D09F-48AA-8B84-0F4D43E27DD4}" presName="thickLine" presStyleLbl="alignNode1" presStyleIdx="1" presStyleCnt="2"/>
      <dgm:spPr/>
    </dgm:pt>
    <dgm:pt modelId="{E50AF803-E3B2-484B-A59A-E15DB7B31ED5}" type="pres">
      <dgm:prSet presAssocID="{DBCE3B3A-D09F-48AA-8B84-0F4D43E27DD4}" presName="horz1" presStyleCnt="0"/>
      <dgm:spPr/>
    </dgm:pt>
    <dgm:pt modelId="{2DEE84F0-F67F-FF42-8633-EE9D45E3B4E0}" type="pres">
      <dgm:prSet presAssocID="{DBCE3B3A-D09F-48AA-8B84-0F4D43E27DD4}" presName="tx1" presStyleLbl="revTx" presStyleIdx="1" presStyleCnt="2"/>
      <dgm:spPr/>
    </dgm:pt>
    <dgm:pt modelId="{0406FFC4-404F-964D-8F18-455F2E272214}" type="pres">
      <dgm:prSet presAssocID="{DBCE3B3A-D09F-48AA-8B84-0F4D43E27DD4}" presName="vert1" presStyleCnt="0"/>
      <dgm:spPr/>
    </dgm:pt>
  </dgm:ptLst>
  <dgm:cxnLst>
    <dgm:cxn modelId="{5A5C8304-ADB5-41B3-8EB4-B41AF8DF2B90}" srcId="{008C873D-734C-4D18-8555-C2265758B3FE}" destId="{A6004B65-9F42-4874-BC4C-91C0D3C6C98D}" srcOrd="0" destOrd="0" parTransId="{61F7B8F5-146C-485A-91FE-E2B8C9BED27A}" sibTransId="{936FBD1F-69E5-491B-8AF4-C9DDB6B5ED26}"/>
    <dgm:cxn modelId="{A707CF46-DB52-44E7-AFA6-F4588C823D2D}" srcId="{008C873D-734C-4D18-8555-C2265758B3FE}" destId="{DBCE3B3A-D09F-48AA-8B84-0F4D43E27DD4}" srcOrd="1" destOrd="0" parTransId="{8A65C794-D6F0-412C-8036-9B05A68578F5}" sibTransId="{B8CB81E1-0FE1-450B-A1A2-6F7BA39B6971}"/>
    <dgm:cxn modelId="{C7827D53-3AA3-9541-86D4-7F336E6F2299}" type="presOf" srcId="{DBCE3B3A-D09F-48AA-8B84-0F4D43E27DD4}" destId="{2DEE84F0-F67F-FF42-8633-EE9D45E3B4E0}" srcOrd="0" destOrd="0" presId="urn:microsoft.com/office/officeart/2008/layout/LinedList"/>
    <dgm:cxn modelId="{F078D055-C34F-0448-ADFF-C47E5E4F5793}" type="presOf" srcId="{008C873D-734C-4D18-8555-C2265758B3FE}" destId="{8ECD10A7-1D20-014D-B16D-599224F3B8BC}" srcOrd="0" destOrd="0" presId="urn:microsoft.com/office/officeart/2008/layout/LinedList"/>
    <dgm:cxn modelId="{AC885C71-4EBD-2D47-B422-8A2BAAC07527}" type="presOf" srcId="{A6004B65-9F42-4874-BC4C-91C0D3C6C98D}" destId="{1205D35D-7E27-7247-9791-0B2A10E16BEF}" srcOrd="0" destOrd="0" presId="urn:microsoft.com/office/officeart/2008/layout/LinedList"/>
    <dgm:cxn modelId="{F4D0F322-BD0A-D443-B36E-0FC8673E70A5}" type="presParOf" srcId="{8ECD10A7-1D20-014D-B16D-599224F3B8BC}" destId="{3C007E1B-D2A6-064A-AF3B-E80F3C5CFC48}" srcOrd="0" destOrd="0" presId="urn:microsoft.com/office/officeart/2008/layout/LinedList"/>
    <dgm:cxn modelId="{4CF86130-B9E1-984C-B083-69270D2DC213}" type="presParOf" srcId="{8ECD10A7-1D20-014D-B16D-599224F3B8BC}" destId="{6C55AC66-3CD3-2142-996E-F5F440C5831C}" srcOrd="1" destOrd="0" presId="urn:microsoft.com/office/officeart/2008/layout/LinedList"/>
    <dgm:cxn modelId="{86C39D1C-54D5-9E4C-9278-F2E8C83CAF6E}" type="presParOf" srcId="{6C55AC66-3CD3-2142-996E-F5F440C5831C}" destId="{1205D35D-7E27-7247-9791-0B2A10E16BEF}" srcOrd="0" destOrd="0" presId="urn:microsoft.com/office/officeart/2008/layout/LinedList"/>
    <dgm:cxn modelId="{6C5DB2CA-7648-DE4D-BAD5-2478A97E032D}" type="presParOf" srcId="{6C55AC66-3CD3-2142-996E-F5F440C5831C}" destId="{20F3423A-E823-AC42-9697-CEC7EFA6E79E}" srcOrd="1" destOrd="0" presId="urn:microsoft.com/office/officeart/2008/layout/LinedList"/>
    <dgm:cxn modelId="{ED7B9E82-6AF0-7D41-95F2-C04C17E9894A}" type="presParOf" srcId="{8ECD10A7-1D20-014D-B16D-599224F3B8BC}" destId="{E041B130-66A4-4B4D-A549-13A4533F8439}" srcOrd="2" destOrd="0" presId="urn:microsoft.com/office/officeart/2008/layout/LinedList"/>
    <dgm:cxn modelId="{5F79F666-7020-BE45-ACBE-DDF41AEA12A0}" type="presParOf" srcId="{8ECD10A7-1D20-014D-B16D-599224F3B8BC}" destId="{E50AF803-E3B2-484B-A59A-E15DB7B31ED5}" srcOrd="3" destOrd="0" presId="urn:microsoft.com/office/officeart/2008/layout/LinedList"/>
    <dgm:cxn modelId="{8A43E3B4-6532-B04B-BB9A-EB0F981750D8}" type="presParOf" srcId="{E50AF803-E3B2-484B-A59A-E15DB7B31ED5}" destId="{2DEE84F0-F67F-FF42-8633-EE9D45E3B4E0}" srcOrd="0" destOrd="0" presId="urn:microsoft.com/office/officeart/2008/layout/LinedList"/>
    <dgm:cxn modelId="{78A6F6B4-EF9A-6042-BD18-FDE451CE2DF8}" type="presParOf" srcId="{E50AF803-E3B2-484B-A59A-E15DB7B31ED5}" destId="{0406FFC4-404F-964D-8F18-455F2E272214}"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631109-DA24-8044-8517-53481D9C4BE9}">
      <dsp:nvSpPr>
        <dsp:cNvPr id="0" name=""/>
        <dsp:cNvSpPr/>
      </dsp:nvSpPr>
      <dsp:spPr>
        <a:xfrm rot="5400000">
          <a:off x="6086295" y="-2515865"/>
          <a:ext cx="889359" cy="6146800"/>
        </a:xfrm>
        <a:prstGeom prst="round2Same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t>Source: </a:t>
          </a:r>
          <a:r>
            <a:rPr lang="en-US" sz="1800" kern="1200">
              <a:hlinkClick xmlns:r="http://schemas.openxmlformats.org/officeDocument/2006/relationships" r:id="rId1"/>
            </a:rPr>
            <a:t>https://data.ny.gov/Government-Finance/Horse-Racing-Rulings-Beginning-1985/igam-2tkj</a:t>
          </a:r>
          <a:r>
            <a:rPr lang="en-US" sz="1800" kern="1200"/>
            <a:t> </a:t>
          </a:r>
        </a:p>
      </dsp:txBody>
      <dsp:txXfrm rot="-5400000">
        <a:off x="3457575" y="156270"/>
        <a:ext cx="6103385" cy="802529"/>
      </dsp:txXfrm>
    </dsp:sp>
    <dsp:sp modelId="{48A0EC16-D87D-DA44-92EA-D96C6C7B8C0B}">
      <dsp:nvSpPr>
        <dsp:cNvPr id="0" name=""/>
        <dsp:cNvSpPr/>
      </dsp:nvSpPr>
      <dsp:spPr>
        <a:xfrm>
          <a:off x="0" y="1684"/>
          <a:ext cx="3457575" cy="1111699"/>
        </a:xfrm>
        <a:prstGeom prst="round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New York State Racetrack Rulings from 1985 to Present</a:t>
          </a:r>
        </a:p>
      </dsp:txBody>
      <dsp:txXfrm>
        <a:off x="54269" y="55953"/>
        <a:ext cx="3349037" cy="1003161"/>
      </dsp:txXfrm>
    </dsp:sp>
    <dsp:sp modelId="{1FE64F64-09A5-0040-B2E0-C9CF696B6374}">
      <dsp:nvSpPr>
        <dsp:cNvPr id="0" name=""/>
        <dsp:cNvSpPr/>
      </dsp:nvSpPr>
      <dsp:spPr>
        <a:xfrm rot="5400000">
          <a:off x="6086295" y="-1348581"/>
          <a:ext cx="889359" cy="6146800"/>
        </a:xfrm>
        <a:prstGeom prst="round2SameRect">
          <a:avLst/>
        </a:prstGeom>
        <a:solidFill>
          <a:schemeClr val="accent2">
            <a:tint val="40000"/>
            <a:alpha val="90000"/>
            <a:hueOff val="-609467"/>
            <a:satOff val="-3734"/>
            <a:lumOff val="-442"/>
            <a:alphaOff val="0"/>
          </a:schemeClr>
        </a:solidFill>
        <a:ln w="9525" cap="flat" cmpd="sng" algn="ctr">
          <a:solidFill>
            <a:schemeClr val="accent2">
              <a:tint val="40000"/>
              <a:alpha val="90000"/>
              <a:hueOff val="-609467"/>
              <a:satOff val="-3734"/>
              <a:lumOff val="-44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t>Source: </a:t>
          </a:r>
          <a:r>
            <a:rPr lang="en-US" sz="1800" kern="1200">
              <a:hlinkClick xmlns:r="http://schemas.openxmlformats.org/officeDocument/2006/relationships" r:id="rId2"/>
            </a:rPr>
            <a:t>https://data.ny.gov/Government-Finance/Equine-Death-and-Breakdown/q6ts-kwhk</a:t>
          </a:r>
          <a:r>
            <a:rPr lang="en-US" sz="1800" kern="1200"/>
            <a:t> </a:t>
          </a:r>
        </a:p>
      </dsp:txBody>
      <dsp:txXfrm rot="-5400000">
        <a:off x="3457575" y="1323554"/>
        <a:ext cx="6103385" cy="802529"/>
      </dsp:txXfrm>
    </dsp:sp>
    <dsp:sp modelId="{D28E7EBD-A9E2-EA4B-88BC-FD4ED3486498}">
      <dsp:nvSpPr>
        <dsp:cNvPr id="0" name=""/>
        <dsp:cNvSpPr/>
      </dsp:nvSpPr>
      <dsp:spPr>
        <a:xfrm>
          <a:off x="0" y="1168969"/>
          <a:ext cx="3457575" cy="1111699"/>
        </a:xfrm>
        <a:prstGeom prst="roundRect">
          <a:avLst/>
        </a:prstGeom>
        <a:gradFill rotWithShape="0">
          <a:gsLst>
            <a:gs pos="0">
              <a:schemeClr val="accent2">
                <a:hueOff val="-513866"/>
                <a:satOff val="419"/>
                <a:lumOff val="-2647"/>
                <a:alphaOff val="0"/>
                <a:tint val="98000"/>
                <a:satMod val="110000"/>
                <a:lumMod val="104000"/>
              </a:schemeClr>
            </a:gs>
            <a:gs pos="69000">
              <a:schemeClr val="accent2">
                <a:hueOff val="-513866"/>
                <a:satOff val="419"/>
                <a:lumOff val="-2647"/>
                <a:alphaOff val="0"/>
                <a:shade val="88000"/>
                <a:satMod val="130000"/>
                <a:lumMod val="92000"/>
              </a:schemeClr>
            </a:gs>
            <a:gs pos="100000">
              <a:schemeClr val="accent2">
                <a:hueOff val="-513866"/>
                <a:satOff val="419"/>
                <a:lumOff val="-2647"/>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New York State Racetrack Incidents from 2009 to 2020</a:t>
          </a:r>
        </a:p>
      </dsp:txBody>
      <dsp:txXfrm>
        <a:off x="54269" y="1223238"/>
        <a:ext cx="3349037" cy="1003161"/>
      </dsp:txXfrm>
    </dsp:sp>
    <dsp:sp modelId="{0742ECE2-69DB-F247-BF0A-2EA1F1C9C138}">
      <dsp:nvSpPr>
        <dsp:cNvPr id="0" name=""/>
        <dsp:cNvSpPr/>
      </dsp:nvSpPr>
      <dsp:spPr>
        <a:xfrm rot="5400000">
          <a:off x="6086295" y="-181296"/>
          <a:ext cx="889359" cy="6146800"/>
        </a:xfrm>
        <a:prstGeom prst="round2SameRect">
          <a:avLst/>
        </a:prstGeom>
        <a:solidFill>
          <a:schemeClr val="accent2">
            <a:tint val="40000"/>
            <a:alpha val="90000"/>
            <a:hueOff val="-1218934"/>
            <a:satOff val="-7469"/>
            <a:lumOff val="-884"/>
            <a:alphaOff val="0"/>
          </a:schemeClr>
        </a:solidFill>
        <a:ln w="9525" cap="flat" cmpd="sng" algn="ctr">
          <a:solidFill>
            <a:schemeClr val="accent2">
              <a:tint val="40000"/>
              <a:alpha val="90000"/>
              <a:hueOff val="-1218934"/>
              <a:satOff val="-7469"/>
              <a:lumOff val="-88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t>Various hashtags and accounts</a:t>
          </a:r>
        </a:p>
      </dsp:txBody>
      <dsp:txXfrm rot="-5400000">
        <a:off x="3457575" y="2490839"/>
        <a:ext cx="6103385" cy="802529"/>
      </dsp:txXfrm>
    </dsp:sp>
    <dsp:sp modelId="{FCC5B135-869F-3343-A767-96C7230B122C}">
      <dsp:nvSpPr>
        <dsp:cNvPr id="0" name=""/>
        <dsp:cNvSpPr/>
      </dsp:nvSpPr>
      <dsp:spPr>
        <a:xfrm>
          <a:off x="0" y="2336253"/>
          <a:ext cx="3457575" cy="1111699"/>
        </a:xfrm>
        <a:prstGeom prst="roundRect">
          <a:avLst/>
        </a:prstGeom>
        <a:gradFill rotWithShape="0">
          <a:gsLst>
            <a:gs pos="0">
              <a:schemeClr val="accent2">
                <a:hueOff val="-1027731"/>
                <a:satOff val="838"/>
                <a:lumOff val="-5293"/>
                <a:alphaOff val="0"/>
                <a:tint val="98000"/>
                <a:satMod val="110000"/>
                <a:lumMod val="104000"/>
              </a:schemeClr>
            </a:gs>
            <a:gs pos="69000">
              <a:schemeClr val="accent2">
                <a:hueOff val="-1027731"/>
                <a:satOff val="838"/>
                <a:lumOff val="-5293"/>
                <a:alphaOff val="0"/>
                <a:shade val="88000"/>
                <a:satMod val="130000"/>
                <a:lumMod val="92000"/>
              </a:schemeClr>
            </a:gs>
            <a:gs pos="100000">
              <a:schemeClr val="accent2">
                <a:hueOff val="-1027731"/>
                <a:satOff val="838"/>
                <a:lumOff val="-5293"/>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Twitter</a:t>
          </a:r>
        </a:p>
      </dsp:txBody>
      <dsp:txXfrm>
        <a:off x="54269" y="2390522"/>
        <a:ext cx="3349037" cy="10031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5A5404-BE31-2D4B-9CC4-5A108F106B2E}">
      <dsp:nvSpPr>
        <dsp:cNvPr id="0" name=""/>
        <dsp:cNvSpPr/>
      </dsp:nvSpPr>
      <dsp:spPr>
        <a:xfrm>
          <a:off x="0" y="214658"/>
          <a:ext cx="5913437" cy="3528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4F48283-73CC-9640-A78B-72BFC2D5C167}">
      <dsp:nvSpPr>
        <dsp:cNvPr id="0" name=""/>
        <dsp:cNvSpPr/>
      </dsp:nvSpPr>
      <dsp:spPr>
        <a:xfrm>
          <a:off x="295671" y="8018"/>
          <a:ext cx="4139405" cy="413280"/>
        </a:xfrm>
        <a:prstGeom prst="round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0" tIns="0" rIns="156460" bIns="0" numCol="1" spcCol="1270" anchor="ctr" anchorCtr="0">
          <a:noAutofit/>
        </a:bodyPr>
        <a:lstStyle/>
        <a:p>
          <a:pPr marL="0" lvl="0" indent="0" algn="l" defTabSz="622300">
            <a:lnSpc>
              <a:spcPct val="90000"/>
            </a:lnSpc>
            <a:spcBef>
              <a:spcPct val="0"/>
            </a:spcBef>
            <a:spcAft>
              <a:spcPct val="35000"/>
            </a:spcAft>
            <a:buNone/>
          </a:pPr>
          <a:r>
            <a:rPr lang="en-US" sz="1400" kern="1200"/>
            <a:t>1: Package Import</a:t>
          </a:r>
        </a:p>
      </dsp:txBody>
      <dsp:txXfrm>
        <a:off x="315846" y="28193"/>
        <a:ext cx="4099055" cy="372930"/>
      </dsp:txXfrm>
    </dsp:sp>
    <dsp:sp modelId="{1682D3E1-3F51-B54E-96F7-17BFA573C08C}">
      <dsp:nvSpPr>
        <dsp:cNvPr id="0" name=""/>
        <dsp:cNvSpPr/>
      </dsp:nvSpPr>
      <dsp:spPr>
        <a:xfrm>
          <a:off x="0" y="849698"/>
          <a:ext cx="5913437" cy="352800"/>
        </a:xfrm>
        <a:prstGeom prst="rect">
          <a:avLst/>
        </a:prstGeom>
        <a:solidFill>
          <a:schemeClr val="lt1">
            <a:alpha val="90000"/>
            <a:hueOff val="0"/>
            <a:satOff val="0"/>
            <a:lumOff val="0"/>
            <a:alphaOff val="0"/>
          </a:schemeClr>
        </a:solidFill>
        <a:ln w="9525" cap="flat" cmpd="sng" algn="ctr">
          <a:solidFill>
            <a:schemeClr val="accent2">
              <a:hueOff val="-256933"/>
              <a:satOff val="209"/>
              <a:lumOff val="-1323"/>
              <a:alphaOff val="0"/>
            </a:schemeClr>
          </a:solidFill>
          <a:prstDash val="solid"/>
        </a:ln>
        <a:effectLst/>
      </dsp:spPr>
      <dsp:style>
        <a:lnRef idx="1">
          <a:scrgbClr r="0" g="0" b="0"/>
        </a:lnRef>
        <a:fillRef idx="1">
          <a:scrgbClr r="0" g="0" b="0"/>
        </a:fillRef>
        <a:effectRef idx="0">
          <a:scrgbClr r="0" g="0" b="0"/>
        </a:effectRef>
        <a:fontRef idx="minor"/>
      </dsp:style>
    </dsp:sp>
    <dsp:sp modelId="{17FEA057-604E-F64A-8147-AF471D9C5F1E}">
      <dsp:nvSpPr>
        <dsp:cNvPr id="0" name=""/>
        <dsp:cNvSpPr/>
      </dsp:nvSpPr>
      <dsp:spPr>
        <a:xfrm>
          <a:off x="295671" y="643058"/>
          <a:ext cx="4139405" cy="413280"/>
        </a:xfrm>
        <a:prstGeom prst="roundRect">
          <a:avLst/>
        </a:prstGeom>
        <a:gradFill rotWithShape="0">
          <a:gsLst>
            <a:gs pos="0">
              <a:schemeClr val="accent2">
                <a:hueOff val="-256933"/>
                <a:satOff val="209"/>
                <a:lumOff val="-1323"/>
                <a:alphaOff val="0"/>
                <a:tint val="98000"/>
                <a:satMod val="110000"/>
                <a:lumMod val="104000"/>
              </a:schemeClr>
            </a:gs>
            <a:gs pos="69000">
              <a:schemeClr val="accent2">
                <a:hueOff val="-256933"/>
                <a:satOff val="209"/>
                <a:lumOff val="-1323"/>
                <a:alphaOff val="0"/>
                <a:shade val="88000"/>
                <a:satMod val="130000"/>
                <a:lumMod val="92000"/>
              </a:schemeClr>
            </a:gs>
            <a:gs pos="100000">
              <a:schemeClr val="accent2">
                <a:hueOff val="-256933"/>
                <a:satOff val="209"/>
                <a:lumOff val="-1323"/>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0" tIns="0" rIns="156460" bIns="0" numCol="1" spcCol="1270" anchor="ctr" anchorCtr="0">
          <a:noAutofit/>
        </a:bodyPr>
        <a:lstStyle/>
        <a:p>
          <a:pPr marL="0" lvl="0" indent="0" algn="l" defTabSz="622300">
            <a:lnSpc>
              <a:spcPct val="90000"/>
            </a:lnSpc>
            <a:spcBef>
              <a:spcPct val="0"/>
            </a:spcBef>
            <a:spcAft>
              <a:spcPct val="35000"/>
            </a:spcAft>
            <a:buNone/>
          </a:pPr>
          <a:r>
            <a:rPr lang="en-US" sz="1400" kern="1200"/>
            <a:t>2: Data Load and Manipulation</a:t>
          </a:r>
        </a:p>
      </dsp:txBody>
      <dsp:txXfrm>
        <a:off x="315846" y="663233"/>
        <a:ext cx="4099055" cy="372930"/>
      </dsp:txXfrm>
    </dsp:sp>
    <dsp:sp modelId="{2A4B45C6-3B73-8B48-969B-F0AD2EF1E5C8}">
      <dsp:nvSpPr>
        <dsp:cNvPr id="0" name=""/>
        <dsp:cNvSpPr/>
      </dsp:nvSpPr>
      <dsp:spPr>
        <a:xfrm>
          <a:off x="0" y="1484738"/>
          <a:ext cx="5913437" cy="859950"/>
        </a:xfrm>
        <a:prstGeom prst="rect">
          <a:avLst/>
        </a:prstGeom>
        <a:solidFill>
          <a:schemeClr val="lt1">
            <a:alpha val="90000"/>
            <a:hueOff val="0"/>
            <a:satOff val="0"/>
            <a:lumOff val="0"/>
            <a:alphaOff val="0"/>
          </a:schemeClr>
        </a:solidFill>
        <a:ln w="9525" cap="flat" cmpd="sng" algn="ctr">
          <a:solidFill>
            <a:schemeClr val="accent2">
              <a:hueOff val="-513866"/>
              <a:satOff val="419"/>
              <a:lumOff val="-264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8948" tIns="291592" rIns="45894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baseline="0"/>
            <a:t>3.1: Analysis</a:t>
          </a:r>
          <a:endParaRPr lang="en-US" sz="1400" kern="1200"/>
        </a:p>
        <a:p>
          <a:pPr marL="114300" lvl="1" indent="-114300" algn="l" defTabSz="622300">
            <a:lnSpc>
              <a:spcPct val="90000"/>
            </a:lnSpc>
            <a:spcBef>
              <a:spcPct val="0"/>
            </a:spcBef>
            <a:spcAft>
              <a:spcPct val="15000"/>
            </a:spcAft>
            <a:buChar char="•"/>
          </a:pPr>
          <a:r>
            <a:rPr lang="en-US" sz="1400" kern="1200" baseline="0"/>
            <a:t>3.2: Visualization</a:t>
          </a:r>
          <a:endParaRPr lang="en-US" sz="1400" kern="1200"/>
        </a:p>
      </dsp:txBody>
      <dsp:txXfrm>
        <a:off x="0" y="1484738"/>
        <a:ext cx="5913437" cy="859950"/>
      </dsp:txXfrm>
    </dsp:sp>
    <dsp:sp modelId="{D01282A6-8819-4646-949D-E5C9B064ECCF}">
      <dsp:nvSpPr>
        <dsp:cNvPr id="0" name=""/>
        <dsp:cNvSpPr/>
      </dsp:nvSpPr>
      <dsp:spPr>
        <a:xfrm>
          <a:off x="295671" y="1278099"/>
          <a:ext cx="4139405" cy="413280"/>
        </a:xfrm>
        <a:prstGeom prst="roundRect">
          <a:avLst/>
        </a:prstGeom>
        <a:gradFill rotWithShape="0">
          <a:gsLst>
            <a:gs pos="0">
              <a:schemeClr val="accent2">
                <a:hueOff val="-513866"/>
                <a:satOff val="419"/>
                <a:lumOff val="-2647"/>
                <a:alphaOff val="0"/>
                <a:tint val="98000"/>
                <a:satMod val="110000"/>
                <a:lumMod val="104000"/>
              </a:schemeClr>
            </a:gs>
            <a:gs pos="69000">
              <a:schemeClr val="accent2">
                <a:hueOff val="-513866"/>
                <a:satOff val="419"/>
                <a:lumOff val="-2647"/>
                <a:alphaOff val="0"/>
                <a:shade val="88000"/>
                <a:satMod val="130000"/>
                <a:lumMod val="92000"/>
              </a:schemeClr>
            </a:gs>
            <a:gs pos="100000">
              <a:schemeClr val="accent2">
                <a:hueOff val="-513866"/>
                <a:satOff val="419"/>
                <a:lumOff val="-2647"/>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0" tIns="0" rIns="156460" bIns="0" numCol="1" spcCol="1270" anchor="ctr" anchorCtr="0">
          <a:noAutofit/>
        </a:bodyPr>
        <a:lstStyle/>
        <a:p>
          <a:pPr marL="0" lvl="0" indent="0" algn="l" defTabSz="622300">
            <a:lnSpc>
              <a:spcPct val="90000"/>
            </a:lnSpc>
            <a:spcBef>
              <a:spcPct val="0"/>
            </a:spcBef>
            <a:spcAft>
              <a:spcPct val="35000"/>
            </a:spcAft>
            <a:buNone/>
          </a:pPr>
          <a:r>
            <a:rPr lang="en-US" sz="1400" kern="1200"/>
            <a:t>3: Structured Data</a:t>
          </a:r>
        </a:p>
      </dsp:txBody>
      <dsp:txXfrm>
        <a:off x="315846" y="1298274"/>
        <a:ext cx="4099055" cy="372930"/>
      </dsp:txXfrm>
    </dsp:sp>
    <dsp:sp modelId="{97ACE71F-BD22-6D45-BF2C-7324E6652BD2}">
      <dsp:nvSpPr>
        <dsp:cNvPr id="0" name=""/>
        <dsp:cNvSpPr/>
      </dsp:nvSpPr>
      <dsp:spPr>
        <a:xfrm>
          <a:off x="0" y="2626928"/>
          <a:ext cx="5913437" cy="859950"/>
        </a:xfrm>
        <a:prstGeom prst="rect">
          <a:avLst/>
        </a:prstGeom>
        <a:solidFill>
          <a:schemeClr val="lt1">
            <a:alpha val="90000"/>
            <a:hueOff val="0"/>
            <a:satOff val="0"/>
            <a:lumOff val="0"/>
            <a:alphaOff val="0"/>
          </a:schemeClr>
        </a:solidFill>
        <a:ln w="9525" cap="flat" cmpd="sng" algn="ctr">
          <a:solidFill>
            <a:schemeClr val="accent2">
              <a:hueOff val="-770798"/>
              <a:satOff val="628"/>
              <a:lumOff val="-397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8948" tIns="291592" rIns="45894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baseline="0"/>
            <a:t>4.1: Analysis</a:t>
          </a:r>
          <a:endParaRPr lang="en-US" sz="1400" kern="1200"/>
        </a:p>
        <a:p>
          <a:pPr marL="114300" lvl="1" indent="-114300" algn="l" defTabSz="622300">
            <a:lnSpc>
              <a:spcPct val="90000"/>
            </a:lnSpc>
            <a:spcBef>
              <a:spcPct val="0"/>
            </a:spcBef>
            <a:spcAft>
              <a:spcPct val="15000"/>
            </a:spcAft>
            <a:buChar char="•"/>
          </a:pPr>
          <a:r>
            <a:rPr lang="en-US" sz="1400" kern="1200" baseline="0"/>
            <a:t>4.2: Visualization</a:t>
          </a:r>
          <a:endParaRPr lang="en-US" sz="1400" kern="1200"/>
        </a:p>
      </dsp:txBody>
      <dsp:txXfrm>
        <a:off x="0" y="2626928"/>
        <a:ext cx="5913437" cy="859950"/>
      </dsp:txXfrm>
    </dsp:sp>
    <dsp:sp modelId="{0F44CBD3-8689-5B47-BAEA-0CC1141AEEFE}">
      <dsp:nvSpPr>
        <dsp:cNvPr id="0" name=""/>
        <dsp:cNvSpPr/>
      </dsp:nvSpPr>
      <dsp:spPr>
        <a:xfrm>
          <a:off x="295671" y="2420288"/>
          <a:ext cx="4139405" cy="413280"/>
        </a:xfrm>
        <a:prstGeom prst="roundRect">
          <a:avLst/>
        </a:prstGeom>
        <a:gradFill rotWithShape="0">
          <a:gsLst>
            <a:gs pos="0">
              <a:schemeClr val="accent2">
                <a:hueOff val="-770798"/>
                <a:satOff val="628"/>
                <a:lumOff val="-3970"/>
                <a:alphaOff val="0"/>
                <a:tint val="98000"/>
                <a:satMod val="110000"/>
                <a:lumMod val="104000"/>
              </a:schemeClr>
            </a:gs>
            <a:gs pos="69000">
              <a:schemeClr val="accent2">
                <a:hueOff val="-770798"/>
                <a:satOff val="628"/>
                <a:lumOff val="-3970"/>
                <a:alphaOff val="0"/>
                <a:shade val="88000"/>
                <a:satMod val="130000"/>
                <a:lumMod val="92000"/>
              </a:schemeClr>
            </a:gs>
            <a:gs pos="100000">
              <a:schemeClr val="accent2">
                <a:hueOff val="-770798"/>
                <a:satOff val="628"/>
                <a:lumOff val="-397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0" tIns="0" rIns="156460" bIns="0" numCol="1" spcCol="1270" anchor="ctr" anchorCtr="0">
          <a:noAutofit/>
        </a:bodyPr>
        <a:lstStyle/>
        <a:p>
          <a:pPr marL="0" lvl="0" indent="0" algn="l" defTabSz="622300">
            <a:lnSpc>
              <a:spcPct val="90000"/>
            </a:lnSpc>
            <a:spcBef>
              <a:spcPct val="0"/>
            </a:spcBef>
            <a:spcAft>
              <a:spcPct val="35000"/>
            </a:spcAft>
            <a:buNone/>
          </a:pPr>
          <a:r>
            <a:rPr lang="en-US" sz="1400" kern="1200"/>
            <a:t>4: Unstructured Data</a:t>
          </a:r>
        </a:p>
      </dsp:txBody>
      <dsp:txXfrm>
        <a:off x="315846" y="2440463"/>
        <a:ext cx="4099055" cy="372930"/>
      </dsp:txXfrm>
    </dsp:sp>
    <dsp:sp modelId="{445519BA-3DA4-9F42-823E-2CF78A01E9A3}">
      <dsp:nvSpPr>
        <dsp:cNvPr id="0" name=""/>
        <dsp:cNvSpPr/>
      </dsp:nvSpPr>
      <dsp:spPr>
        <a:xfrm>
          <a:off x="0" y="3769119"/>
          <a:ext cx="5913437" cy="859950"/>
        </a:xfrm>
        <a:prstGeom prst="rect">
          <a:avLst/>
        </a:prstGeom>
        <a:solidFill>
          <a:schemeClr val="lt1">
            <a:alpha val="90000"/>
            <a:hueOff val="0"/>
            <a:satOff val="0"/>
            <a:lumOff val="0"/>
            <a:alphaOff val="0"/>
          </a:schemeClr>
        </a:solidFill>
        <a:ln w="9525" cap="flat" cmpd="sng" algn="ctr">
          <a:solidFill>
            <a:schemeClr val="accent2">
              <a:hueOff val="-1027731"/>
              <a:satOff val="838"/>
              <a:lumOff val="-529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8948" tIns="291592" rIns="45894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baseline="0"/>
            <a:t>5.1: Analysis</a:t>
          </a:r>
          <a:endParaRPr lang="en-US" sz="1400" kern="1200"/>
        </a:p>
        <a:p>
          <a:pPr marL="114300" lvl="1" indent="-114300" algn="l" defTabSz="622300">
            <a:lnSpc>
              <a:spcPct val="90000"/>
            </a:lnSpc>
            <a:spcBef>
              <a:spcPct val="0"/>
            </a:spcBef>
            <a:spcAft>
              <a:spcPct val="15000"/>
            </a:spcAft>
            <a:buChar char="•"/>
          </a:pPr>
          <a:r>
            <a:rPr lang="en-US" sz="1400" kern="1200" baseline="0"/>
            <a:t>5.2: Visualization</a:t>
          </a:r>
          <a:endParaRPr lang="en-US" sz="1400" kern="1200"/>
        </a:p>
      </dsp:txBody>
      <dsp:txXfrm>
        <a:off x="0" y="3769119"/>
        <a:ext cx="5913437" cy="859950"/>
      </dsp:txXfrm>
    </dsp:sp>
    <dsp:sp modelId="{9E2807BE-EC64-1846-9A87-67BDCBE75182}">
      <dsp:nvSpPr>
        <dsp:cNvPr id="0" name=""/>
        <dsp:cNvSpPr/>
      </dsp:nvSpPr>
      <dsp:spPr>
        <a:xfrm>
          <a:off x="295671" y="3562479"/>
          <a:ext cx="4139405" cy="413280"/>
        </a:xfrm>
        <a:prstGeom prst="roundRect">
          <a:avLst/>
        </a:prstGeom>
        <a:gradFill rotWithShape="0">
          <a:gsLst>
            <a:gs pos="0">
              <a:schemeClr val="accent2">
                <a:hueOff val="-1027731"/>
                <a:satOff val="838"/>
                <a:lumOff val="-5293"/>
                <a:alphaOff val="0"/>
                <a:tint val="98000"/>
                <a:satMod val="110000"/>
                <a:lumMod val="104000"/>
              </a:schemeClr>
            </a:gs>
            <a:gs pos="69000">
              <a:schemeClr val="accent2">
                <a:hueOff val="-1027731"/>
                <a:satOff val="838"/>
                <a:lumOff val="-5293"/>
                <a:alphaOff val="0"/>
                <a:shade val="88000"/>
                <a:satMod val="130000"/>
                <a:lumMod val="92000"/>
              </a:schemeClr>
            </a:gs>
            <a:gs pos="100000">
              <a:schemeClr val="accent2">
                <a:hueOff val="-1027731"/>
                <a:satOff val="838"/>
                <a:lumOff val="-5293"/>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0" tIns="0" rIns="156460" bIns="0" numCol="1" spcCol="1270" anchor="ctr" anchorCtr="0">
          <a:noAutofit/>
        </a:bodyPr>
        <a:lstStyle/>
        <a:p>
          <a:pPr marL="0" lvl="0" indent="0" algn="l" defTabSz="622300">
            <a:lnSpc>
              <a:spcPct val="90000"/>
            </a:lnSpc>
            <a:spcBef>
              <a:spcPct val="0"/>
            </a:spcBef>
            <a:spcAft>
              <a:spcPct val="35000"/>
            </a:spcAft>
            <a:buNone/>
          </a:pPr>
          <a:r>
            <a:rPr lang="en-US" sz="1400" kern="1200"/>
            <a:t>5: Merging of Data Sets</a:t>
          </a:r>
        </a:p>
      </dsp:txBody>
      <dsp:txXfrm>
        <a:off x="315846" y="3582654"/>
        <a:ext cx="4099055" cy="372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007E1B-D2A6-064A-AF3B-E80F3C5CFC48}">
      <dsp:nvSpPr>
        <dsp:cNvPr id="0" name=""/>
        <dsp:cNvSpPr/>
      </dsp:nvSpPr>
      <dsp:spPr>
        <a:xfrm>
          <a:off x="0" y="0"/>
          <a:ext cx="5913437" cy="0"/>
        </a:xfrm>
        <a:prstGeom prst="line">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1205D35D-7E27-7247-9791-0B2A10E16BEF}">
      <dsp:nvSpPr>
        <dsp:cNvPr id="0" name=""/>
        <dsp:cNvSpPr/>
      </dsp:nvSpPr>
      <dsp:spPr>
        <a:xfrm>
          <a:off x="0" y="0"/>
          <a:ext cx="5913437" cy="2318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What are the most common rules that are broken?</a:t>
          </a:r>
        </a:p>
      </dsp:txBody>
      <dsp:txXfrm>
        <a:off x="0" y="0"/>
        <a:ext cx="5913437" cy="2318544"/>
      </dsp:txXfrm>
    </dsp:sp>
    <dsp:sp modelId="{E041B130-66A4-4B4D-A549-13A4533F8439}">
      <dsp:nvSpPr>
        <dsp:cNvPr id="0" name=""/>
        <dsp:cNvSpPr/>
      </dsp:nvSpPr>
      <dsp:spPr>
        <a:xfrm>
          <a:off x="0" y="2318544"/>
          <a:ext cx="5913437" cy="0"/>
        </a:xfrm>
        <a:prstGeom prst="line">
          <a:avLst/>
        </a:prstGeom>
        <a:gradFill rotWithShape="0">
          <a:gsLst>
            <a:gs pos="0">
              <a:schemeClr val="accent2">
                <a:hueOff val="-1027731"/>
                <a:satOff val="838"/>
                <a:lumOff val="-5293"/>
                <a:alphaOff val="0"/>
                <a:tint val="98000"/>
                <a:satMod val="110000"/>
                <a:lumMod val="104000"/>
              </a:schemeClr>
            </a:gs>
            <a:gs pos="69000">
              <a:schemeClr val="accent2">
                <a:hueOff val="-1027731"/>
                <a:satOff val="838"/>
                <a:lumOff val="-5293"/>
                <a:alphaOff val="0"/>
                <a:shade val="88000"/>
                <a:satMod val="130000"/>
                <a:lumMod val="92000"/>
              </a:schemeClr>
            </a:gs>
            <a:gs pos="100000">
              <a:schemeClr val="accent2">
                <a:hueOff val="-1027731"/>
                <a:satOff val="838"/>
                <a:lumOff val="-5293"/>
                <a:alphaOff val="0"/>
                <a:shade val="78000"/>
                <a:satMod val="130000"/>
                <a:lumMod val="92000"/>
              </a:schemeClr>
            </a:gs>
          </a:gsLst>
          <a:lin ang="5400000" scaled="0"/>
        </a:gradFill>
        <a:ln w="9525" cap="flat" cmpd="sng" algn="ctr">
          <a:solidFill>
            <a:schemeClr val="accent2">
              <a:hueOff val="-1027731"/>
              <a:satOff val="838"/>
              <a:lumOff val="-5293"/>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2DEE84F0-F67F-FF42-8633-EE9D45E3B4E0}">
      <dsp:nvSpPr>
        <dsp:cNvPr id="0" name=""/>
        <dsp:cNvSpPr/>
      </dsp:nvSpPr>
      <dsp:spPr>
        <a:xfrm>
          <a:off x="0" y="2318544"/>
          <a:ext cx="5913437" cy="2318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Can you predict the rule(s) violated by looking at the ruling text?</a:t>
          </a:r>
        </a:p>
      </dsp:txBody>
      <dsp:txXfrm>
        <a:off x="0" y="2318544"/>
        <a:ext cx="5913437" cy="231854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089240-2655-4967-8138-3DDAD9CE1D43}" type="datetimeFigureOut">
              <a:rPr lang="en-US" smtClean="0"/>
              <a:t>6/11/20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10D164-CD13-44AD-90E0-085E10A44B86}" type="slidenum">
              <a:rPr lang="en-US" smtClean="0"/>
              <a:t>‹#›</a:t>
            </a:fld>
            <a:endParaRPr lang="en-US"/>
          </a:p>
        </p:txBody>
      </p:sp>
    </p:spTree>
    <p:extLst>
      <p:ext uri="{BB962C8B-B14F-4D97-AF65-F5344CB8AC3E}">
        <p14:creationId xmlns:p14="http://schemas.microsoft.com/office/powerpoint/2010/main" val="211812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10D164-CD13-44AD-90E0-085E10A44B86}" type="slidenum">
              <a:rPr lang="en-US" smtClean="0"/>
              <a:t>1</a:t>
            </a:fld>
            <a:endParaRPr lang="en-US"/>
          </a:p>
        </p:txBody>
      </p:sp>
    </p:spTree>
    <p:extLst>
      <p:ext uri="{BB962C8B-B14F-4D97-AF65-F5344CB8AC3E}">
        <p14:creationId xmlns:p14="http://schemas.microsoft.com/office/powerpoint/2010/main" val="3009748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highlight of my project was to see was if there was any relationship to rules being broken and racetrack incidents.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There were only 30 dates over the entire decade of over 11,000 infractions where a violation was issued on the same day as a racing incident on the same track.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But this was the interesting part - in all of those thousands of infractions and incidents - only 3 times was the same person, on the same day at the same track involved.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none of those 3 incidents and infraction overlaps involving the same person actually happened with the same horse for the same situation.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 so little to no relationship over an entire decade!</a:t>
            </a:r>
          </a:p>
          <a:p>
            <a:endParaRPr lang="en-US" dirty="0"/>
          </a:p>
        </p:txBody>
      </p:sp>
      <p:sp>
        <p:nvSpPr>
          <p:cNvPr id="4" name="Slide Number Placeholder 3"/>
          <p:cNvSpPr>
            <a:spLocks noGrp="1"/>
          </p:cNvSpPr>
          <p:nvPr>
            <p:ph type="sldNum" sz="quarter" idx="5"/>
          </p:nvPr>
        </p:nvSpPr>
        <p:spPr/>
        <p:txBody>
          <a:bodyPr/>
          <a:lstStyle/>
          <a:p>
            <a:fld id="{CD10D164-CD13-44AD-90E0-085E10A44B86}" type="slidenum">
              <a:rPr lang="en-US" smtClean="0"/>
              <a:t>10</a:t>
            </a:fld>
            <a:endParaRPr lang="en-US"/>
          </a:p>
        </p:txBody>
      </p:sp>
    </p:spTree>
    <p:extLst>
      <p:ext uri="{BB962C8B-B14F-4D97-AF65-F5344CB8AC3E}">
        <p14:creationId xmlns:p14="http://schemas.microsoft.com/office/powerpoint/2010/main" val="3272793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Which leads me to a conclusion (not the only one)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was a lack of incidents and infractions on the same day on the same track with the same individuals.</a:t>
            </a:r>
          </a:p>
          <a:p>
            <a:r>
              <a:rPr lang="en-US" sz="1200" kern="1200" dirty="0">
                <a:solidFill>
                  <a:schemeClr val="tx1"/>
                </a:solidFill>
                <a:effectLst/>
                <a:latin typeface="+mn-lt"/>
                <a:ea typeface="+mn-ea"/>
                <a:cs typeface="+mn-cs"/>
              </a:rPr>
              <a:t>This could be because and I would like to </a:t>
            </a:r>
            <a:r>
              <a:rPr lang="en-US" sz="1200" kern="1200">
                <a:solidFill>
                  <a:schemeClr val="tx1"/>
                </a:solidFill>
                <a:effectLst/>
                <a:latin typeface="+mn-lt"/>
                <a:ea typeface="+mn-ea"/>
                <a:cs typeface="+mn-cs"/>
              </a:rPr>
              <a:t>HOPE this is the case</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when the rules are being enforced  – less accidents happen. Or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that when people see others being fined or suspended, they following the rules and they are more careful on the track.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Either would be positive as it could mean that racing safer.</a:t>
            </a:r>
          </a:p>
          <a:p>
            <a:endParaRPr lang="en-US" dirty="0"/>
          </a:p>
          <a:p>
            <a:r>
              <a:rPr lang="en-US" dirty="0"/>
              <a:t>And for those of you not familiar, this picture is of the great Secretariat at Belmont Park in NY in 1973 (last leg of the Triple Crown) </a:t>
            </a:r>
          </a:p>
          <a:p>
            <a:r>
              <a:rPr lang="en-US" dirty="0"/>
              <a:t>where he won by 31 lengths in a time of 144 seconds to cover 1 ½ miles - that is 37.5 MPH, more than two seconds faster than any horse had run the race in history. </a:t>
            </a:r>
          </a:p>
        </p:txBody>
      </p:sp>
      <p:sp>
        <p:nvSpPr>
          <p:cNvPr id="4" name="Slide Number Placeholder 3"/>
          <p:cNvSpPr>
            <a:spLocks noGrp="1"/>
          </p:cNvSpPr>
          <p:nvPr>
            <p:ph type="sldNum" sz="quarter" idx="5"/>
          </p:nvPr>
        </p:nvSpPr>
        <p:spPr/>
        <p:txBody>
          <a:bodyPr/>
          <a:lstStyle/>
          <a:p>
            <a:fld id="{CD10D164-CD13-44AD-90E0-085E10A44B86}" type="slidenum">
              <a:rPr lang="en-US" smtClean="0"/>
              <a:t>11</a:t>
            </a:fld>
            <a:endParaRPr lang="en-US"/>
          </a:p>
        </p:txBody>
      </p:sp>
    </p:spTree>
    <p:extLst>
      <p:ext uri="{BB962C8B-B14F-4D97-AF65-F5344CB8AC3E}">
        <p14:creationId xmlns:p14="http://schemas.microsoft.com/office/powerpoint/2010/main" val="2884925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love to do a little more investigation, because I’m weird, around the actual rules and if you can predict which rules are broken based on a description of the event.</a:t>
            </a:r>
          </a:p>
        </p:txBody>
      </p:sp>
      <p:sp>
        <p:nvSpPr>
          <p:cNvPr id="4" name="Slide Number Placeholder 3"/>
          <p:cNvSpPr>
            <a:spLocks noGrp="1"/>
          </p:cNvSpPr>
          <p:nvPr>
            <p:ph type="sldNum" sz="quarter" idx="5"/>
          </p:nvPr>
        </p:nvSpPr>
        <p:spPr/>
        <p:txBody>
          <a:bodyPr/>
          <a:lstStyle/>
          <a:p>
            <a:fld id="{CD10D164-CD13-44AD-90E0-085E10A44B86}" type="slidenum">
              <a:rPr lang="en-US" smtClean="0"/>
              <a:t>12</a:t>
            </a:fld>
            <a:endParaRPr lang="en-US"/>
          </a:p>
        </p:txBody>
      </p:sp>
    </p:spTree>
    <p:extLst>
      <p:ext uri="{BB962C8B-B14F-4D97-AF65-F5344CB8AC3E}">
        <p14:creationId xmlns:p14="http://schemas.microsoft.com/office/powerpoint/2010/main" val="2128663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everyone for your time today and I just want to conclude by saying - I’m not a fan of horse racing - although I do find it remarkable.</a:t>
            </a:r>
          </a:p>
          <a:p>
            <a:r>
              <a:rPr lang="en-US" dirty="0"/>
              <a:t> </a:t>
            </a:r>
          </a:p>
          <a:p>
            <a:r>
              <a:rPr lang="en-US" dirty="0"/>
              <a:t>I am pleased to see that there is some improvement being made or a least some attempts are being made in New York State.</a:t>
            </a:r>
          </a:p>
          <a:p>
            <a:endParaRPr lang="en-US" dirty="0"/>
          </a:p>
          <a:p>
            <a:r>
              <a:rPr lang="en-US" dirty="0"/>
              <a:t>And just to add a little more color to my presentation - jumping is more my family equestrian passion</a:t>
            </a:r>
          </a:p>
          <a:p>
            <a:endParaRPr lang="en-US" dirty="0"/>
          </a:p>
          <a:p>
            <a:r>
              <a:rPr lang="en-US" dirty="0"/>
              <a:t>And here are my daughters doing what they love:</a:t>
            </a:r>
          </a:p>
          <a:p>
            <a:r>
              <a:rPr lang="en-US" dirty="0"/>
              <a:t>CLICK - on the left, Ellie on her horse No Fault of Mine (Berkeley) </a:t>
            </a:r>
          </a:p>
          <a:p>
            <a:r>
              <a:rPr lang="en-US" dirty="0"/>
              <a:t>CLICK and on the right, Lauren on her horse Untouchable (Chicago) …</a:t>
            </a:r>
          </a:p>
          <a:p>
            <a:pPr marL="171450" indent="-171450">
              <a:buFontTx/>
              <a:buChar char="-"/>
            </a:pPr>
            <a:endParaRPr lang="en-US" dirty="0"/>
          </a:p>
          <a:p>
            <a:r>
              <a:rPr lang="en-US" dirty="0"/>
              <a:t>CLICK and a token picture of my boy "Secret Decision" (Sully).</a:t>
            </a:r>
          </a:p>
        </p:txBody>
      </p:sp>
      <p:sp>
        <p:nvSpPr>
          <p:cNvPr id="4" name="Slide Number Placeholder 3"/>
          <p:cNvSpPr>
            <a:spLocks noGrp="1"/>
          </p:cNvSpPr>
          <p:nvPr>
            <p:ph type="sldNum" sz="quarter" idx="5"/>
          </p:nvPr>
        </p:nvSpPr>
        <p:spPr/>
        <p:txBody>
          <a:bodyPr/>
          <a:lstStyle/>
          <a:p>
            <a:fld id="{CD10D164-CD13-44AD-90E0-085E10A44B86}" type="slidenum">
              <a:rPr lang="en-US" smtClean="0"/>
              <a:t>13</a:t>
            </a:fld>
            <a:endParaRPr lang="en-US"/>
          </a:p>
        </p:txBody>
      </p:sp>
    </p:spTree>
    <p:extLst>
      <p:ext uri="{BB962C8B-B14F-4D97-AF65-F5344CB8AC3E}">
        <p14:creationId xmlns:p14="http://schemas.microsoft.com/office/powerpoint/2010/main" val="2824301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I'm here today to talk about horse racing - specifically in New York State - and rule enforcement to help determine if  proper rule enforcement can lead to the betterment of the sport.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race conducted at a New York Thoroughbred or Harness racetrack is observed by three individuals who play the role of a referee or umpire.</a:t>
            </a:r>
          </a:p>
          <a:p>
            <a:r>
              <a:rPr lang="en-US" sz="1200" kern="1200" dirty="0">
                <a:solidFill>
                  <a:schemeClr val="tx1"/>
                </a:solidFill>
                <a:effectLst/>
                <a:latin typeface="+mn-lt"/>
                <a:ea typeface="+mn-ea"/>
                <a:cs typeface="+mn-cs"/>
              </a:rPr>
              <a:t>These people have viewing stands that are equipped with several television monitors to allow viewing of multiple angles of each race. </a:t>
            </a:r>
          </a:p>
          <a:p>
            <a:r>
              <a:rPr lang="en-US" sz="1200" kern="1200" dirty="0">
                <a:solidFill>
                  <a:schemeClr val="tx1"/>
                </a:solidFill>
                <a:effectLst/>
                <a:latin typeface="+mn-lt"/>
                <a:ea typeface="+mn-ea"/>
                <a:cs typeface="+mn-cs"/>
              </a:rPr>
              <a:t>They observe the races and the race grounds to make sure that all conduct is in accordance with rules and regulations.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hope is that with citing individuals that are breaking the rules will help minimize risk and accidents to horse and human. </a:t>
            </a:r>
          </a:p>
          <a:p>
            <a:r>
              <a:rPr lang="en-US" sz="1200" kern="1200" dirty="0">
                <a:solidFill>
                  <a:schemeClr val="tx1"/>
                </a:solidFill>
                <a:effectLst/>
                <a:latin typeface="+mn-lt"/>
                <a:ea typeface="+mn-ea"/>
                <a:cs typeface="+mn-cs"/>
              </a:rPr>
              <a:t>Better understanding of this information can provide insight into where improvements can be made.</a:t>
            </a:r>
            <a:endParaRPr lang="en-US" dirty="0"/>
          </a:p>
        </p:txBody>
      </p:sp>
      <p:sp>
        <p:nvSpPr>
          <p:cNvPr id="4" name="Slide Number Placeholder 3"/>
          <p:cNvSpPr>
            <a:spLocks noGrp="1"/>
          </p:cNvSpPr>
          <p:nvPr>
            <p:ph type="sldNum" sz="quarter" idx="5"/>
          </p:nvPr>
        </p:nvSpPr>
        <p:spPr/>
        <p:txBody>
          <a:bodyPr/>
          <a:lstStyle/>
          <a:p>
            <a:fld id="{CD10D164-CD13-44AD-90E0-085E10A44B86}" type="slidenum">
              <a:rPr lang="en-US" smtClean="0"/>
              <a:t>2</a:t>
            </a:fld>
            <a:endParaRPr lang="en-US"/>
          </a:p>
        </p:txBody>
      </p:sp>
    </p:spTree>
    <p:extLst>
      <p:ext uri="{BB962C8B-B14F-4D97-AF65-F5344CB8AC3E}">
        <p14:creationId xmlns:p14="http://schemas.microsoft.com/office/powerpoint/2010/main" val="3695111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data was used for this analysis which is available on the NY state government website.</a:t>
            </a:r>
          </a:p>
          <a:p>
            <a:endParaRPr lang="en-US" dirty="0"/>
          </a:p>
          <a:p>
            <a:r>
              <a:rPr lang="en-US" dirty="0"/>
              <a:t>- New York State Rulings</a:t>
            </a:r>
          </a:p>
          <a:p>
            <a:r>
              <a:rPr lang="en-US" dirty="0"/>
              <a:t>- New York State Incidents</a:t>
            </a:r>
          </a:p>
          <a:p>
            <a:r>
              <a:rPr lang="en-US" dirty="0"/>
              <a:t>- Twitter Data</a:t>
            </a:r>
          </a:p>
          <a:p>
            <a:endParaRPr lang="en-US" dirty="0"/>
          </a:p>
          <a:p>
            <a:r>
              <a:rPr lang="en-US" dirty="0"/>
              <a:t>All years prior to 2009 and after 2019 were removed from both data sets to concentrate on a single decade of time.</a:t>
            </a:r>
          </a:p>
          <a:p>
            <a:endParaRPr lang="en-US" dirty="0"/>
          </a:p>
          <a:p>
            <a:r>
              <a:rPr lang="en-US" dirty="0"/>
              <a:t>I also reviewed Twitter and found the account for each NYS racetrack along with overall NYS Gaming Commission and other related accounts. </a:t>
            </a:r>
          </a:p>
          <a:p>
            <a:r>
              <a:rPr lang="en-US" dirty="0"/>
              <a:t>I also found various hashtags that were associated with the tracks.</a:t>
            </a:r>
          </a:p>
        </p:txBody>
      </p:sp>
      <p:sp>
        <p:nvSpPr>
          <p:cNvPr id="4" name="Slide Number Placeholder 3"/>
          <p:cNvSpPr>
            <a:spLocks noGrp="1"/>
          </p:cNvSpPr>
          <p:nvPr>
            <p:ph type="sldNum" sz="quarter" idx="5"/>
          </p:nvPr>
        </p:nvSpPr>
        <p:spPr/>
        <p:txBody>
          <a:bodyPr/>
          <a:lstStyle/>
          <a:p>
            <a:fld id="{CD10D164-CD13-44AD-90E0-085E10A44B86}" type="slidenum">
              <a:rPr lang="en-US" smtClean="0"/>
              <a:t>3</a:t>
            </a:fld>
            <a:endParaRPr lang="en-US"/>
          </a:p>
        </p:txBody>
      </p:sp>
    </p:spTree>
    <p:extLst>
      <p:ext uri="{BB962C8B-B14F-4D97-AF65-F5344CB8AC3E}">
        <p14:creationId xmlns:p14="http://schemas.microsoft.com/office/powerpoint/2010/main" val="1355949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brief overview of the structure of the Python program I created:</a:t>
            </a:r>
          </a:p>
          <a:p>
            <a:pPr marL="171450" indent="-171450">
              <a:buFontTx/>
              <a:buChar char="-"/>
            </a:pPr>
            <a:r>
              <a:rPr lang="en-US" dirty="0"/>
              <a:t>Package import section - which loads all the various packages required for the entire program</a:t>
            </a:r>
            <a:br>
              <a:rPr lang="en-US" dirty="0"/>
            </a:br>
            <a:endParaRPr lang="en-US" dirty="0"/>
          </a:p>
          <a:p>
            <a:pPr marL="171450" indent="-171450">
              <a:buFontTx/>
              <a:buChar char="-"/>
            </a:pPr>
            <a:r>
              <a:rPr lang="en-US" dirty="0"/>
              <a:t>Data Load and Manipulation - this is where I loaded from csv into pandas data frames and removed unnecessary information</a:t>
            </a:r>
            <a:br>
              <a:rPr lang="en-US" dirty="0"/>
            </a:br>
            <a:endParaRPr lang="en-US" dirty="0"/>
          </a:p>
          <a:p>
            <a:pPr marL="171450" indent="-171450">
              <a:buFontTx/>
              <a:buChar char="-"/>
            </a:pPr>
            <a:r>
              <a:rPr lang="en-US" dirty="0"/>
              <a:t>Structured Data - I then did some descriptive analysis on the structured information and associated visualizations to understand the data and answer some general questions</a:t>
            </a:r>
            <a:br>
              <a:rPr lang="en-US" dirty="0"/>
            </a:br>
            <a:endParaRPr lang="en-US" dirty="0"/>
          </a:p>
          <a:p>
            <a:pPr marL="171450" indent="-171450">
              <a:buFontTx/>
              <a:buChar char="-"/>
            </a:pPr>
            <a:r>
              <a:rPr lang="en-US" dirty="0"/>
              <a:t>Unstructured Data - In this section, I reviewed the unstructured text in the data set as well as twitter. Twitter data was loaded into MongoDB and then certain information was then stored in a pandas dataframe for analysis. </a:t>
            </a:r>
            <a:br>
              <a:rPr lang="en-US" dirty="0"/>
            </a:br>
            <a:r>
              <a:rPr lang="en-US" dirty="0"/>
              <a:t>I completed some visualizations for the unstructured data in this section. </a:t>
            </a:r>
            <a:br>
              <a:rPr lang="en-US" dirty="0"/>
            </a:br>
            <a:endParaRPr lang="en-US" dirty="0"/>
          </a:p>
          <a:p>
            <a:pPr marL="171450" indent="-171450">
              <a:buFontTx/>
              <a:buChar char="-"/>
            </a:pPr>
            <a:r>
              <a:rPr lang="en-US" dirty="0"/>
              <a:t>Merging of the Data Sets - this was a significant step - to review any overlap of infractions and incidents. Data was merged by Date and Track and then reviewed by individual</a:t>
            </a:r>
          </a:p>
        </p:txBody>
      </p:sp>
      <p:sp>
        <p:nvSpPr>
          <p:cNvPr id="4" name="Slide Number Placeholder 3"/>
          <p:cNvSpPr>
            <a:spLocks noGrp="1"/>
          </p:cNvSpPr>
          <p:nvPr>
            <p:ph type="sldNum" sz="quarter" idx="5"/>
          </p:nvPr>
        </p:nvSpPr>
        <p:spPr/>
        <p:txBody>
          <a:bodyPr/>
          <a:lstStyle/>
          <a:p>
            <a:fld id="{CD10D164-CD13-44AD-90E0-085E10A44B86}" type="slidenum">
              <a:rPr lang="en-US" smtClean="0"/>
              <a:t>4</a:t>
            </a:fld>
            <a:endParaRPr lang="en-US"/>
          </a:p>
        </p:txBody>
      </p:sp>
    </p:spTree>
    <p:extLst>
      <p:ext uri="{BB962C8B-B14F-4D97-AF65-F5344CB8AC3E}">
        <p14:creationId xmlns:p14="http://schemas.microsoft.com/office/powerpoint/2010/main" val="4098156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provides a snapshot of the data in included in the data sets</a:t>
            </a:r>
          </a:p>
          <a:p>
            <a:r>
              <a:rPr lang="en-US" dirty="0"/>
              <a:t>CLICK - the Infraction or Rules Dataset is the primary set used for this project  It details the what rules are broken by whom, when and where as well as the consequences.</a:t>
            </a:r>
          </a:p>
          <a:p>
            <a:r>
              <a:rPr lang="en-US" dirty="0"/>
              <a:t>CLICK - there was just over 11 thousand 5 hundred rows each with 14 columns in this data set.</a:t>
            </a:r>
          </a:p>
          <a:p>
            <a:endParaRPr lang="en-US" dirty="0"/>
          </a:p>
          <a:p>
            <a:pPr marL="0" indent="0">
              <a:buFontTx/>
              <a:buNone/>
            </a:pPr>
            <a:r>
              <a:rPr lang="en-US" dirty="0"/>
              <a:t>CLICK - the Incident Dataset was used for final analysis and details information about accidents on the track - like equine injury, death, racing incidents, etc.</a:t>
            </a:r>
          </a:p>
          <a:p>
            <a:pPr marL="0" indent="0">
              <a:buFontTx/>
              <a:buNone/>
            </a:pPr>
            <a:r>
              <a:rPr lang="en-US" dirty="0"/>
              <a:t>This data set captures similar information including the individuals involved and the date and track.</a:t>
            </a:r>
          </a:p>
          <a:p>
            <a:pPr marL="0" indent="0">
              <a:buFontTx/>
              <a:buNone/>
            </a:pPr>
            <a:r>
              <a:rPr lang="en-US" dirty="0"/>
              <a:t>CLICK - there is around 4 thousand 150 rows each with 13 columns in this data set.</a:t>
            </a:r>
          </a:p>
          <a:p>
            <a:pPr marL="171450" indent="-171450">
              <a:buFontTx/>
              <a:buChar char="-"/>
            </a:pPr>
            <a:endParaRPr lang="en-US" dirty="0"/>
          </a:p>
          <a:p>
            <a:pPr marL="0" indent="0">
              <a:buFontTx/>
              <a:buNone/>
            </a:pPr>
            <a:endParaRPr lang="en-US" dirty="0"/>
          </a:p>
        </p:txBody>
      </p:sp>
      <p:sp>
        <p:nvSpPr>
          <p:cNvPr id="4" name="Slide Number Placeholder 3"/>
          <p:cNvSpPr>
            <a:spLocks noGrp="1"/>
          </p:cNvSpPr>
          <p:nvPr>
            <p:ph type="sldNum" sz="quarter" idx="5"/>
          </p:nvPr>
        </p:nvSpPr>
        <p:spPr/>
        <p:txBody>
          <a:bodyPr/>
          <a:lstStyle/>
          <a:p>
            <a:fld id="{CD10D164-CD13-44AD-90E0-085E10A44B86}" type="slidenum">
              <a:rPr lang="en-US" smtClean="0"/>
              <a:t>5</a:t>
            </a:fld>
            <a:endParaRPr lang="en-US"/>
          </a:p>
        </p:txBody>
      </p:sp>
    </p:spTree>
    <p:extLst>
      <p:ext uri="{BB962C8B-B14F-4D97-AF65-F5344CB8AC3E}">
        <p14:creationId xmlns:p14="http://schemas.microsoft.com/office/powerpoint/2010/main" val="1559866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rules tend to be about having the proper licenses and paperwork, but there are also rules that are more for the welfare of the horse. </a:t>
            </a:r>
          </a:p>
          <a:p>
            <a:endParaRPr lang="en-US" dirty="0"/>
          </a:p>
          <a:p>
            <a:r>
              <a:rPr lang="en-US" dirty="0"/>
              <a:t>CLICK - for example - you will notice that not only are their specifics on the types of crops that can be used, </a:t>
            </a:r>
          </a:p>
          <a:p>
            <a:endParaRPr lang="en-US" dirty="0"/>
          </a:p>
          <a:p>
            <a:r>
              <a:rPr lang="en-US" dirty="0"/>
              <a:t>CLICK - but how and where crops can be used on a horse.</a:t>
            </a:r>
          </a:p>
          <a:p>
            <a:endParaRPr lang="en-US" dirty="0"/>
          </a:p>
          <a:p>
            <a:r>
              <a:rPr lang="en-US" dirty="0"/>
              <a:t>CLICK - Certain drugs are forbidden as with any sport - horses are athletes and they cannot be using enhancing or pain reducing drugs to race.</a:t>
            </a:r>
          </a:p>
          <a:p>
            <a:r>
              <a:rPr lang="en-US" dirty="0"/>
              <a:t>CLICK </a:t>
            </a:r>
          </a:p>
          <a:p>
            <a:r>
              <a:rPr lang="en-US" dirty="0"/>
              <a:t>CLICK - You can see here that Albuterol (like for Asthma) </a:t>
            </a:r>
          </a:p>
          <a:p>
            <a:r>
              <a:rPr lang="en-US" dirty="0"/>
              <a:t>CLICK - and </a:t>
            </a:r>
            <a:r>
              <a:rPr lang="en-US" dirty="0" err="1"/>
              <a:t>Dexamethoasone</a:t>
            </a:r>
            <a:r>
              <a:rPr lang="en-US" dirty="0"/>
              <a:t> (for allergies) are forbidden in certain quantities because they act a bit like speed. </a:t>
            </a:r>
          </a:p>
          <a:p>
            <a:r>
              <a:rPr lang="en-US" dirty="0"/>
              <a:t>CLICK - Lidocaine, on the other hand - is also forbidden because it has pain reducing effects. </a:t>
            </a:r>
          </a:p>
          <a:p>
            <a:endParaRPr lang="en-US" dirty="0"/>
          </a:p>
          <a:p>
            <a:r>
              <a:rPr lang="en-US" dirty="0"/>
              <a:t>This can get very interesting - for example, with the United States Equestrian Federation (which governs the US Olympic Equestrian Team and also my daughters), lavender is forbidden because it calms the eager males and keeps them from being distracted by fertile females. </a:t>
            </a:r>
          </a:p>
        </p:txBody>
      </p:sp>
      <p:sp>
        <p:nvSpPr>
          <p:cNvPr id="4" name="Slide Number Placeholder 3"/>
          <p:cNvSpPr>
            <a:spLocks noGrp="1"/>
          </p:cNvSpPr>
          <p:nvPr>
            <p:ph type="sldNum" sz="quarter" idx="5"/>
          </p:nvPr>
        </p:nvSpPr>
        <p:spPr/>
        <p:txBody>
          <a:bodyPr/>
          <a:lstStyle/>
          <a:p>
            <a:fld id="{CD10D164-CD13-44AD-90E0-085E10A44B86}" type="slidenum">
              <a:rPr lang="en-US" smtClean="0"/>
              <a:t>6</a:t>
            </a:fld>
            <a:endParaRPr lang="en-US"/>
          </a:p>
        </p:txBody>
      </p:sp>
    </p:spTree>
    <p:extLst>
      <p:ext uri="{BB962C8B-B14F-4D97-AF65-F5344CB8AC3E}">
        <p14:creationId xmlns:p14="http://schemas.microsoft.com/office/powerpoint/2010/main" val="1196839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question was general - do some track have a higher rate of infractions than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Clearly - yes. As reflected in bar the graph, three (3) racetracks showed a significantly higher number of rule infractions as you can see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These are all Harness Racing tracks. This was a surprise to me - I expected more rules to be broken on TB tracks.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CLICK - These results led me to the next question.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Is  there fluctuations by years and where? This shows a peak of infractions at those same three tracks can you can also see that the same 3 tracks remain high over the entire decade, especially in 2018.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These higher numbers; however, could just be attributed to the number of races and entries at larger tracks.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D10D164-CD13-44AD-90E0-085E10A44B86}" type="slidenum">
              <a:rPr lang="en-US" smtClean="0"/>
              <a:t>7</a:t>
            </a:fld>
            <a:endParaRPr lang="en-US"/>
          </a:p>
        </p:txBody>
      </p:sp>
    </p:spTree>
    <p:extLst>
      <p:ext uri="{BB962C8B-B14F-4D97-AF65-F5344CB8AC3E}">
        <p14:creationId xmlns:p14="http://schemas.microsoft.com/office/powerpoint/2010/main" val="2796389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question was if certain individuals or occupations were higher in violations.</a:t>
            </a:r>
          </a:p>
          <a:p>
            <a:endParaRPr lang="en-US" dirty="0"/>
          </a:p>
          <a:p>
            <a:r>
              <a:rPr lang="en-US" dirty="0"/>
              <a:t>CLICK</a:t>
            </a:r>
          </a:p>
          <a:p>
            <a:r>
              <a:rPr lang="en-US" dirty="0"/>
              <a:t>So Owners/Trainers/Drivers and Jockeys were likely to violate rules more than say - the Food Service personnel :)</a:t>
            </a:r>
          </a:p>
          <a:p>
            <a:endParaRPr lang="en-US" dirty="0"/>
          </a:p>
          <a:p>
            <a:r>
              <a:rPr lang="en-US" dirty="0"/>
              <a:t>CLICK</a:t>
            </a:r>
          </a:p>
          <a:p>
            <a:r>
              <a:rPr lang="en-US" dirty="0"/>
              <a:t>And there were some people who just didn't get the point - like Mr. Richard E </a:t>
            </a:r>
            <a:r>
              <a:rPr lang="en-US" dirty="0" err="1"/>
              <a:t>Dutrow</a:t>
            </a:r>
            <a:r>
              <a:rPr lang="en-US" dirty="0"/>
              <a:t>, Jr who had $50,000 in fines over the decade. </a:t>
            </a:r>
          </a:p>
          <a:p>
            <a:r>
              <a:rPr lang="en-US" dirty="0"/>
              <a:t>BTW - this is the second visualization of this information - the first one showed a Mr. Luis Pena acting as a trainer with almost $350,000 in fines over the decade. </a:t>
            </a:r>
          </a:p>
          <a:p>
            <a:r>
              <a:rPr lang="en-US" dirty="0"/>
              <a:t>So much for his winnings, huh?</a:t>
            </a:r>
          </a:p>
          <a:p>
            <a:endParaRPr lang="en-US" dirty="0"/>
          </a:p>
          <a:p>
            <a:r>
              <a:rPr lang="en-US" dirty="0"/>
              <a:t>CLICK</a:t>
            </a:r>
          </a:p>
          <a:p>
            <a:r>
              <a:rPr lang="en-US" dirty="0"/>
              <a:t>And Jockeys had the highest </a:t>
            </a:r>
            <a:r>
              <a:rPr lang="en-US" b="1" dirty="0"/>
              <a:t>average fine </a:t>
            </a:r>
            <a:r>
              <a:rPr lang="en-US" dirty="0"/>
              <a:t>- much less than let's say - the "farrier" - the one that puts shoes on the horse</a:t>
            </a:r>
          </a:p>
        </p:txBody>
      </p:sp>
      <p:sp>
        <p:nvSpPr>
          <p:cNvPr id="4" name="Slide Number Placeholder 3"/>
          <p:cNvSpPr>
            <a:spLocks noGrp="1"/>
          </p:cNvSpPr>
          <p:nvPr>
            <p:ph type="sldNum" sz="quarter" idx="5"/>
          </p:nvPr>
        </p:nvSpPr>
        <p:spPr/>
        <p:txBody>
          <a:bodyPr/>
          <a:lstStyle/>
          <a:p>
            <a:fld id="{CD10D164-CD13-44AD-90E0-085E10A44B86}" type="slidenum">
              <a:rPr lang="en-US" smtClean="0"/>
              <a:t>8</a:t>
            </a:fld>
            <a:endParaRPr lang="en-US"/>
          </a:p>
        </p:txBody>
      </p:sp>
    </p:spTree>
    <p:extLst>
      <p:ext uri="{BB962C8B-B14F-4D97-AF65-F5344CB8AC3E}">
        <p14:creationId xmlns:p14="http://schemas.microsoft.com/office/powerpoint/2010/main" val="4235335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wanted to see if people talk about the tracks and if they had positive or negative things to say on twitter. As we all know - twitter is a place of strong opinions.</a:t>
            </a:r>
          </a:p>
          <a:p>
            <a:endParaRPr lang="en-US" dirty="0"/>
          </a:p>
          <a:p>
            <a:r>
              <a:rPr lang="en-US" dirty="0"/>
              <a:t>CLICK</a:t>
            </a:r>
          </a:p>
          <a:p>
            <a:r>
              <a:rPr lang="en-US" dirty="0"/>
              <a:t>These are the twitter accounts and hashtags that were part of my twitter search. </a:t>
            </a:r>
          </a:p>
          <a:p>
            <a:endParaRPr lang="en-US" dirty="0"/>
          </a:p>
          <a:p>
            <a:r>
              <a:rPr lang="en-US" dirty="0"/>
              <a:t>CLICK</a:t>
            </a:r>
          </a:p>
          <a:p>
            <a:r>
              <a:rPr lang="en-US" dirty="0"/>
              <a:t>Let me preface by saying that this was run last week, so the talk was all about opening the tracks and how </a:t>
            </a:r>
            <a:r>
              <a:rPr lang="en-US" b="1" dirty="0"/>
              <a:t>beautiful</a:t>
            </a:r>
            <a:r>
              <a:rPr lang="en-US" dirty="0"/>
              <a:t> that would be and being </a:t>
            </a:r>
            <a:r>
              <a:rPr lang="en-US" b="1" dirty="0"/>
              <a:t>excited</a:t>
            </a:r>
            <a:r>
              <a:rPr lang="en-US" dirty="0"/>
              <a:t> about the </a:t>
            </a:r>
            <a:r>
              <a:rPr lang="en-US" b="1" dirty="0"/>
              <a:t>first</a:t>
            </a:r>
            <a:r>
              <a:rPr lang="en-US" dirty="0"/>
              <a:t> </a:t>
            </a:r>
            <a:r>
              <a:rPr lang="en-US" b="1" dirty="0"/>
              <a:t>day</a:t>
            </a:r>
            <a:r>
              <a:rPr lang="en-US" dirty="0"/>
              <a:t> of racing would be except for CLICK - </a:t>
            </a:r>
            <a:r>
              <a:rPr lang="en-US" b="1" u="sng" dirty="0"/>
              <a:t>Dead</a:t>
            </a:r>
            <a:r>
              <a:rPr lang="en-US" dirty="0"/>
              <a:t> - CLICK which can be attributed to the coverage about 3 horses dying in one day training at Belmont Park ...which leads me to Mr. ”@</a:t>
            </a:r>
            <a:r>
              <a:rPr lang="en-US" dirty="0" err="1"/>
              <a:t>RacingWrongs</a:t>
            </a:r>
            <a:r>
              <a:rPr lang="en-US" dirty="0"/>
              <a:t>"</a:t>
            </a:r>
          </a:p>
          <a:p>
            <a:endParaRPr lang="en-US" dirty="0"/>
          </a:p>
          <a:p>
            <a:r>
              <a:rPr lang="en-US" dirty="0"/>
              <a:t>CLICK</a:t>
            </a:r>
          </a:p>
          <a:p>
            <a:r>
              <a:rPr lang="en-US" dirty="0"/>
              <a:t>This is the result of looking at the top 175 words tweeted by a known entity (@</a:t>
            </a:r>
            <a:r>
              <a:rPr lang="en-US" dirty="0" err="1"/>
              <a:t>racingwrongs</a:t>
            </a:r>
            <a:r>
              <a:rPr lang="en-US" dirty="0"/>
              <a:t>) that posts about the cruelty of horseracing. </a:t>
            </a:r>
          </a:p>
          <a:p>
            <a:r>
              <a:rPr lang="en-US" dirty="0"/>
              <a:t>Clearly the opinion of @</a:t>
            </a:r>
            <a:r>
              <a:rPr lang="en-US" dirty="0" err="1"/>
              <a:t>racingwrongs</a:t>
            </a:r>
            <a:r>
              <a:rPr lang="en-US" dirty="0"/>
              <a:t> is that horses die, are killed, collapse or are euthanized in this sport. </a:t>
            </a:r>
          </a:p>
          <a:p>
            <a:r>
              <a:rPr lang="en-US" dirty="0"/>
              <a:t>Not surprising as he has his own agenda.</a:t>
            </a:r>
          </a:p>
        </p:txBody>
      </p:sp>
      <p:sp>
        <p:nvSpPr>
          <p:cNvPr id="4" name="Slide Number Placeholder 3"/>
          <p:cNvSpPr>
            <a:spLocks noGrp="1"/>
          </p:cNvSpPr>
          <p:nvPr>
            <p:ph type="sldNum" sz="quarter" idx="5"/>
          </p:nvPr>
        </p:nvSpPr>
        <p:spPr/>
        <p:txBody>
          <a:bodyPr/>
          <a:lstStyle/>
          <a:p>
            <a:fld id="{CD10D164-CD13-44AD-90E0-085E10A44B86}" type="slidenum">
              <a:rPr lang="en-US" smtClean="0"/>
              <a:t>9</a:t>
            </a:fld>
            <a:endParaRPr lang="en-US"/>
          </a:p>
        </p:txBody>
      </p:sp>
    </p:spTree>
    <p:extLst>
      <p:ext uri="{BB962C8B-B14F-4D97-AF65-F5344CB8AC3E}">
        <p14:creationId xmlns:p14="http://schemas.microsoft.com/office/powerpoint/2010/main" val="3494563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93105" y="802298"/>
            <a:ext cx="8561747"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93106" y="3531204"/>
            <a:ext cx="8561746"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89DBA3A-9E2C-4FCF-A893-391747ECD107}" type="datetimeFigureOut">
              <a:rPr lang="en-US" smtClean="0"/>
              <a:t>6/11/20</a:t>
            </a:fld>
            <a:endParaRPr lang="en-US"/>
          </a:p>
        </p:txBody>
      </p:sp>
      <p:sp>
        <p:nvSpPr>
          <p:cNvPr id="5" name="Footer Placeholder 4"/>
          <p:cNvSpPr>
            <a:spLocks noGrp="1"/>
          </p:cNvSpPr>
          <p:nvPr>
            <p:ph type="ftr" sz="quarter" idx="11"/>
          </p:nvPr>
        </p:nvSpPr>
        <p:spPr>
          <a:xfrm>
            <a:off x="2493105" y="329307"/>
            <a:ext cx="4897310"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5E197989-85C0-4A09-B15F-1D1F1EA94AD9}" type="slidenum">
              <a:rPr lang="en-US" smtClean="0"/>
              <a:t>‹#›</a:t>
            </a:fld>
            <a:endParaRPr lang="en-US"/>
          </a:p>
        </p:txBody>
      </p:sp>
      <p:cxnSp>
        <p:nvCxnSpPr>
          <p:cNvPr id="8" name="Straight Connector 7"/>
          <p:cNvCxnSpPr/>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78181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DBA3A-9E2C-4FCF-A893-391747ECD107}" type="datetimeFigureOut">
              <a:rPr lang="en-US" smtClean="0"/>
              <a:t>6/11/20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197989-85C0-4A09-B15F-1D1F1EA94AD9}" type="slidenum">
              <a:rPr lang="en-US" smtClean="0"/>
              <a:t>‹#›</a:t>
            </a:fld>
            <a:endParaRPr lang="en-US"/>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30012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883863"/>
            <a:ext cx="1615742" cy="457499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534694" y="883863"/>
            <a:ext cx="7738807" cy="45749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DBA3A-9E2C-4FCF-A893-391747ECD107}" type="datetimeFigureOut">
              <a:rPr lang="en-US" smtClean="0"/>
              <a:t>6/11/20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197989-85C0-4A09-B15F-1D1F1EA94AD9}" type="slidenum">
              <a:rPr lang="en-US" smtClean="0"/>
              <a:t>‹#›</a:t>
            </a:fld>
            <a:endParaRPr lang="en-US"/>
          </a:p>
        </p:txBody>
      </p:sp>
      <p:cxnSp>
        <p:nvCxnSpPr>
          <p:cNvPr id="8" name="Straight Connector 7"/>
          <p:cNvCxnSpPr/>
          <p:nvPr/>
        </p:nvCxnSpPr>
        <p:spPr>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84854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DBA3A-9E2C-4FCF-A893-391747ECD107}" type="datetimeFigureOut">
              <a:rPr lang="en-US" smtClean="0"/>
              <a:t>6/11/20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197989-85C0-4A09-B15F-1D1F1EA94AD9}" type="slidenum">
              <a:rPr lang="en-US" smtClean="0"/>
              <a:t>‹#›</a:t>
            </a:fld>
            <a:endParaRPr lang="en-US"/>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63646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34813" y="1756130"/>
            <a:ext cx="8562580"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9DBA3A-9E2C-4FCF-A893-391747ECD107}" type="datetimeFigureOut">
              <a:rPr lang="en-US" smtClean="0"/>
              <a:t>6/11/20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197989-85C0-4A09-B15F-1D1F1EA94AD9}" type="slidenum">
              <a:rPr lang="en-US" smtClean="0"/>
              <a:t>‹#›</a:t>
            </a:fld>
            <a:endParaRPr lang="en-US"/>
          </a:p>
        </p:txBody>
      </p:sp>
      <p:cxnSp>
        <p:nvCxnSpPr>
          <p:cNvPr id="8" name="Straight Connector 7"/>
          <p:cNvCxnSpPr/>
          <p:nvPr/>
        </p:nvCxnSpPr>
        <p:spPr>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51433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889"/>
            <a:ext cx="952015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534695" y="2010878"/>
            <a:ext cx="4608576" cy="3438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4793" y="2017343"/>
            <a:ext cx="4604130"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9DBA3A-9E2C-4FCF-A893-391747ECD107}" type="datetimeFigureOut">
              <a:rPr lang="en-US" smtClean="0"/>
              <a:t>6/11/20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197989-85C0-4A09-B15F-1D1F1EA94AD9}" type="slidenum">
              <a:rPr lang="en-US" smtClean="0"/>
              <a:t>‹#›</a:t>
            </a:fld>
            <a:endParaRPr lang="en-US"/>
          </a:p>
        </p:txBody>
      </p:sp>
      <p:cxnSp>
        <p:nvCxnSpPr>
          <p:cNvPr id="9" name="Straight Connector 8"/>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23425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163"/>
            <a:ext cx="9520157"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34695" y="2019549"/>
            <a:ext cx="4608576"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34695" y="2824269"/>
            <a:ext cx="460857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4791" y="2023003"/>
            <a:ext cx="4608576"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4792" y="2821491"/>
            <a:ext cx="4608576"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9DBA3A-9E2C-4FCF-A893-391747ECD107}" type="datetimeFigureOut">
              <a:rPr lang="en-US" smtClean="0"/>
              <a:t>6/11/20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197989-85C0-4A09-B15F-1D1F1EA94AD9}" type="slidenum">
              <a:rPr lang="en-US" smtClean="0"/>
              <a:t>‹#›</a:t>
            </a:fld>
            <a:endParaRPr lang="en-US"/>
          </a:p>
        </p:txBody>
      </p:sp>
      <p:cxnSp>
        <p:nvCxnSpPr>
          <p:cNvPr id="11" name="Straight Connector 10"/>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97837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9DBA3A-9E2C-4FCF-A893-391747ECD107}" type="datetimeFigureOut">
              <a:rPr lang="en-US" smtClean="0"/>
              <a:t>6/11/20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197989-85C0-4A09-B15F-1D1F1EA94AD9}" type="slidenum">
              <a:rPr lang="en-US" smtClean="0"/>
              <a:t>‹#›</a:t>
            </a:fld>
            <a:endParaRPr lang="en-US"/>
          </a:p>
        </p:txBody>
      </p:sp>
      <p:cxnSp>
        <p:nvCxnSpPr>
          <p:cNvPr id="7" name="Straight Connector 6"/>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58101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9DBA3A-9E2C-4FCF-A893-391747ECD107}" type="datetimeFigureOut">
              <a:rPr lang="en-US" smtClean="0"/>
              <a:t>6/11/20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197989-85C0-4A09-B15F-1D1F1EA94AD9}" type="slidenum">
              <a:rPr lang="en-US" smtClean="0"/>
              <a:t>‹#›</a:t>
            </a:fld>
            <a:endParaRPr lang="en-US"/>
          </a:p>
        </p:txBody>
      </p:sp>
    </p:spTree>
    <p:extLst>
      <p:ext uri="{BB962C8B-B14F-4D97-AF65-F5344CB8AC3E}">
        <p14:creationId xmlns:p14="http://schemas.microsoft.com/office/powerpoint/2010/main" val="2296778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34642" y="798973"/>
            <a:ext cx="3183128"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9DBA3A-9E2C-4FCF-A893-391747ECD107}" type="datetimeFigureOut">
              <a:rPr lang="en-US" smtClean="0"/>
              <a:t>6/11/20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197989-85C0-4A09-B15F-1D1F1EA94AD9}" type="slidenum">
              <a:rPr lang="en-US" smtClean="0"/>
              <a:t>‹#›</a:t>
            </a:fld>
            <a:endParaRPr lang="en-US"/>
          </a:p>
        </p:txBody>
      </p:sp>
      <p:cxnSp>
        <p:nvCxnSpPr>
          <p:cNvPr id="9" name="Straight Connector 8"/>
          <p:cNvCxnSpPr/>
          <p:nvPr/>
        </p:nvCxnSpPr>
        <p:spPr>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57197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35694" y="1129513"/>
            <a:ext cx="5447840"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534695" y="5469856"/>
            <a:ext cx="5440038" cy="320123"/>
          </a:xfrm>
        </p:spPr>
        <p:txBody>
          <a:bodyPr/>
          <a:lstStyle>
            <a:lvl1pPr algn="l">
              <a:defRPr/>
            </a:lvl1pPr>
          </a:lstStyle>
          <a:p>
            <a:fld id="{189DBA3A-9E2C-4FCF-A893-391747ECD107}" type="datetimeFigureOut">
              <a:rPr lang="en-US" smtClean="0"/>
              <a:t>6/11/20</a:t>
            </a:fld>
            <a:endParaRPr lang="en-US"/>
          </a:p>
        </p:txBody>
      </p:sp>
      <p:sp>
        <p:nvSpPr>
          <p:cNvPr id="6" name="Footer Placeholder 5"/>
          <p:cNvSpPr>
            <a:spLocks noGrp="1"/>
          </p:cNvSpPr>
          <p:nvPr>
            <p:ph type="ftr" sz="quarter" idx="11"/>
          </p:nvPr>
        </p:nvSpPr>
        <p:spPr>
          <a:xfrm>
            <a:off x="1534910" y="318640"/>
            <a:ext cx="5453475" cy="320931"/>
          </a:xfrm>
        </p:spPr>
        <p:txBody>
          <a:bodyPr/>
          <a:lstStyle/>
          <a:p>
            <a:endParaRPr lang="en-US" dirty="0"/>
          </a:p>
        </p:txBody>
      </p:sp>
      <p:sp>
        <p:nvSpPr>
          <p:cNvPr id="7" name="Slide Number Placeholder 6"/>
          <p:cNvSpPr>
            <a:spLocks noGrp="1"/>
          </p:cNvSpPr>
          <p:nvPr>
            <p:ph type="sldNum" sz="quarter" idx="12"/>
          </p:nvPr>
        </p:nvSpPr>
        <p:spPr/>
        <p:txBody>
          <a:bodyPr/>
          <a:lstStyle/>
          <a:p>
            <a:fld id="{5E197989-85C0-4A09-B15F-1D1F1EA94AD9}" type="slidenum">
              <a:rPr lang="en-US" smtClean="0"/>
              <a:t>‹#›</a:t>
            </a:fld>
            <a:endParaRPr lang="en-US"/>
          </a:p>
        </p:txBody>
      </p:sp>
      <p:cxnSp>
        <p:nvCxnSpPr>
          <p:cNvPr id="14" name="Straight Connector 13"/>
          <p:cNvCxnSpPr/>
          <p:nvPr/>
        </p:nvCxnSpPr>
        <p:spPr>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02591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ectangle 8"/>
          <p:cNvSpPr/>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srcRect t="2769" b="-2769"/>
          <a:stretch/>
        </p:blipFill>
        <p:spPr>
          <a:xfrm>
            <a:off x="0" y="6135624"/>
            <a:ext cx="12192000" cy="742950"/>
          </a:xfrm>
          <a:prstGeom prst="rect">
            <a:avLst/>
          </a:prstGeom>
        </p:spPr>
      </p:pic>
      <p:sp>
        <p:nvSpPr>
          <p:cNvPr id="2" name="Title Placeholder 1"/>
          <p:cNvSpPr>
            <a:spLocks noGrp="1"/>
          </p:cNvSpPr>
          <p:nvPr>
            <p:ph type="title"/>
          </p:nvPr>
        </p:nvSpPr>
        <p:spPr>
          <a:xfrm>
            <a:off x="1534696" y="804519"/>
            <a:ext cx="9520158" cy="104923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534696" y="2015732"/>
            <a:ext cx="9520158"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89DBA3A-9E2C-4FCF-A893-391747ECD107}" type="datetimeFigureOut">
              <a:rPr lang="en-US" smtClean="0"/>
              <a:t>6/11/20</a:t>
            </a:fld>
            <a:endParaRPr lang="en-US"/>
          </a:p>
        </p:txBody>
      </p:sp>
      <p:sp>
        <p:nvSpPr>
          <p:cNvPr id="5" name="Footer Placeholder 4"/>
          <p:cNvSpPr>
            <a:spLocks noGrp="1"/>
          </p:cNvSpPr>
          <p:nvPr>
            <p:ph type="ftr" sz="quarter" idx="3"/>
          </p:nvPr>
        </p:nvSpPr>
        <p:spPr>
          <a:xfrm>
            <a:off x="1534695" y="329307"/>
            <a:ext cx="5855719"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E197989-85C0-4A09-B15F-1D1F1EA94AD9}" type="slidenum">
              <a:rPr lang="en-US" smtClean="0"/>
              <a:t>‹#›</a:t>
            </a:fld>
            <a:endParaRPr lang="en-US"/>
          </a:p>
        </p:txBody>
      </p:sp>
      <p:cxnSp>
        <p:nvCxnSpPr>
          <p:cNvPr id="12" name="Straight Connector 11"/>
          <p:cNvCxnSpPr/>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543657"/>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tiff"/></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g"/><Relationship Id="rId7" Type="http://schemas.openxmlformats.org/officeDocument/2006/relationships/diagramColors" Target="../diagrams/colors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7.tiff"/><Relationship Id="rId4" Type="http://schemas.openxmlformats.org/officeDocument/2006/relationships/image" Target="../media/image26.tif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tiff"/><Relationship Id="rId5" Type="http://schemas.openxmlformats.org/officeDocument/2006/relationships/image" Target="../media/image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tiff"/><Relationship Id="rId4" Type="http://schemas.openxmlformats.org/officeDocument/2006/relationships/image" Target="../media/image19.tif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F0F477-6AF0-824F-8751-40CC05D465D1}"/>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44 - Horse Race At The Post Trumpet Call _ Exciting _ Racetrack-1" descr="44 - Horse Race At The Post Trumpet Call _ Exciting _ Racetrack-1">
            <a:hlinkClick r:id="" action="ppaction://media"/>
            <a:extLst>
              <a:ext uri="{FF2B5EF4-FFF2-40B4-BE49-F238E27FC236}">
                <a16:creationId xmlns:a16="http://schemas.microsoft.com/office/drawing/2014/main" id="{03E0CF6F-F58A-0741-9818-5DF9486D46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522835" y="117185"/>
            <a:ext cx="2045710" cy="2045710"/>
          </a:xfrm>
          <a:prstGeom prst="rect">
            <a:avLst/>
          </a:prstGeom>
        </p:spPr>
      </p:pic>
    </p:spTree>
    <p:extLst>
      <p:ext uri="{BB962C8B-B14F-4D97-AF65-F5344CB8AC3E}">
        <p14:creationId xmlns:p14="http://schemas.microsoft.com/office/powerpoint/2010/main" val="393599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1C0B72-EF2D-414A-AE00-FE85FE80B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a:extLst>
              <a:ext uri="{FF2B5EF4-FFF2-40B4-BE49-F238E27FC236}">
                <a16:creationId xmlns:a16="http://schemas.microsoft.com/office/drawing/2014/main" id="{F066BF3E-757A-4A33-B471-440FA15F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srcRect t="2769" b="-2769"/>
          <a:stretch/>
        </p:blipFill>
        <p:spPr>
          <a:xfrm>
            <a:off x="0" y="6135624"/>
            <a:ext cx="12192000" cy="742950"/>
          </a:xfrm>
          <a:prstGeom prst="rect">
            <a:avLst/>
          </a:prstGeom>
        </p:spPr>
      </p:pic>
      <p:cxnSp>
        <p:nvCxnSpPr>
          <p:cNvPr id="15" name="Straight Connector 14">
            <a:extLst>
              <a:ext uri="{FF2B5EF4-FFF2-40B4-BE49-F238E27FC236}">
                <a16:creationId xmlns:a16="http://schemas.microsoft.com/office/drawing/2014/main" id="{64393E50-1A9C-47FF-B4C7-C2F6F7BB4A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F208D80-604B-4D70-BBF9-DED218AC7B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useBgFill="1">
        <p:nvSpPr>
          <p:cNvPr id="19" name="Rectangle 18">
            <a:extLst>
              <a:ext uri="{FF2B5EF4-FFF2-40B4-BE49-F238E27FC236}">
                <a16:creationId xmlns:a16="http://schemas.microsoft.com/office/drawing/2014/main" id="{D25FFA8A-42FF-4878-8901-73A508E4F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033ADF7-3B87-4E0B-B124-1014343E9A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2B79E64E-C38C-4FA8-88E2-42D0B4F815AB}"/>
              </a:ext>
            </a:extLst>
          </p:cNvPr>
          <p:cNvSpPr>
            <a:spLocks noGrp="1"/>
          </p:cNvSpPr>
          <p:nvPr>
            <p:ph type="title"/>
          </p:nvPr>
        </p:nvSpPr>
        <p:spPr>
          <a:xfrm>
            <a:off x="8673476" y="1468464"/>
            <a:ext cx="2858835" cy="1873219"/>
          </a:xfrm>
        </p:spPr>
        <p:txBody>
          <a:bodyPr vert="horz" lIns="91440" tIns="45720" rIns="91440" bIns="0" rtlCol="0" anchor="b">
            <a:normAutofit/>
          </a:bodyPr>
          <a:lstStyle/>
          <a:p>
            <a:pPr algn="r"/>
            <a:r>
              <a:rPr lang="en-US" sz="2300" dirty="0"/>
              <a:t>Is there any relationship between racetrack infractions and racetrack incidents?</a:t>
            </a:r>
          </a:p>
        </p:txBody>
      </p:sp>
      <p:pic>
        <p:nvPicPr>
          <p:cNvPr id="4" name="Picture 3" descr="A screenshot of a social media post&#10;&#10;Description automatically generated">
            <a:extLst>
              <a:ext uri="{FF2B5EF4-FFF2-40B4-BE49-F238E27FC236}">
                <a16:creationId xmlns:a16="http://schemas.microsoft.com/office/drawing/2014/main" id="{01709E18-3B06-C347-9147-1C5A28BCB97B}"/>
              </a:ext>
            </a:extLst>
          </p:cNvPr>
          <p:cNvPicPr/>
          <p:nvPr/>
        </p:nvPicPr>
        <p:blipFill>
          <a:blip r:embed="rId4"/>
          <a:stretch>
            <a:fillRect/>
          </a:stretch>
        </p:blipFill>
        <p:spPr>
          <a:xfrm>
            <a:off x="374864" y="530468"/>
            <a:ext cx="7005650" cy="4923276"/>
          </a:xfrm>
          <a:prstGeom prst="rect">
            <a:avLst/>
          </a:prstGeom>
          <a:effectLst>
            <a:outerShdw blurRad="50800" dist="38100" dir="2700000" algn="tl" rotWithShape="0">
              <a:prstClr val="black">
                <a:alpha val="40000"/>
              </a:prstClr>
            </a:outerShdw>
          </a:effectLst>
        </p:spPr>
      </p:pic>
      <p:pic>
        <p:nvPicPr>
          <p:cNvPr id="6" name="Picture 5" descr="A screenshot of text&#10;&#10;Description automatically generated">
            <a:extLst>
              <a:ext uri="{FF2B5EF4-FFF2-40B4-BE49-F238E27FC236}">
                <a16:creationId xmlns:a16="http://schemas.microsoft.com/office/drawing/2014/main" id="{B3CD5E43-99FE-604B-B456-E86B9D784968}"/>
              </a:ext>
            </a:extLst>
          </p:cNvPr>
          <p:cNvPicPr/>
          <p:nvPr/>
        </p:nvPicPr>
        <p:blipFill>
          <a:blip r:embed="rId5">
            <a:extLst>
              <a:ext uri="{28A0092B-C50C-407E-A947-70E740481C1C}">
                <a14:useLocalDpi xmlns:a14="http://schemas.microsoft.com/office/drawing/2010/main" val="0"/>
              </a:ext>
            </a:extLst>
          </a:blip>
          <a:stretch>
            <a:fillRect/>
          </a:stretch>
        </p:blipFill>
        <p:spPr>
          <a:xfrm>
            <a:off x="1482967" y="351815"/>
            <a:ext cx="5179089" cy="5461155"/>
          </a:xfrm>
          <a:prstGeom prst="rect">
            <a:avLst/>
          </a:prstGeom>
          <a:effectLst>
            <a:outerShdw blurRad="50800" dist="38100" dir="2700000" algn="tl" rotWithShape="0">
              <a:prstClr val="black">
                <a:alpha val="40000"/>
              </a:prstClr>
            </a:outerShdw>
          </a:effectLst>
        </p:spPr>
      </p:pic>
      <p:cxnSp>
        <p:nvCxnSpPr>
          <p:cNvPr id="23" name="Straight Connector 22">
            <a:extLst>
              <a:ext uri="{FF2B5EF4-FFF2-40B4-BE49-F238E27FC236}">
                <a16:creationId xmlns:a16="http://schemas.microsoft.com/office/drawing/2014/main" id="{42FBA71E-A795-44D9-8E7A-87CBA0AF19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86580" y="807259"/>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pic>
        <p:nvPicPr>
          <p:cNvPr id="25" name="Picture 24">
            <a:extLst>
              <a:ext uri="{FF2B5EF4-FFF2-40B4-BE49-F238E27FC236}">
                <a16:creationId xmlns:a16="http://schemas.microsoft.com/office/drawing/2014/main" id="{7B687DAC-472E-43A7-A6F1-253BA13EF2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srcRect t="2769" b="-2769"/>
          <a:stretch/>
        </p:blipFill>
        <p:spPr>
          <a:xfrm>
            <a:off x="0" y="6135624"/>
            <a:ext cx="12192000" cy="742950"/>
          </a:xfrm>
          <a:prstGeom prst="rect">
            <a:avLst/>
          </a:prstGeom>
        </p:spPr>
      </p:pic>
      <p:cxnSp>
        <p:nvCxnSpPr>
          <p:cNvPr id="27" name="Straight Connector 26">
            <a:extLst>
              <a:ext uri="{FF2B5EF4-FFF2-40B4-BE49-F238E27FC236}">
                <a16:creationId xmlns:a16="http://schemas.microsoft.com/office/drawing/2014/main" id="{EEEF3747-6419-40A7-AB49-396337B606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BE3671D-0668-1242-B525-7F895C692AE7}"/>
              </a:ext>
            </a:extLst>
          </p:cNvPr>
          <p:cNvSpPr txBox="1"/>
          <p:nvPr/>
        </p:nvSpPr>
        <p:spPr>
          <a:xfrm>
            <a:off x="7719646" y="4554415"/>
            <a:ext cx="4185139" cy="1477328"/>
          </a:xfrm>
          <a:prstGeom prst="rect">
            <a:avLst/>
          </a:prstGeom>
          <a:noFill/>
        </p:spPr>
        <p:txBody>
          <a:bodyPr wrap="square" rtlCol="0">
            <a:spAutoFit/>
          </a:bodyPr>
          <a:lstStyle/>
          <a:p>
            <a:r>
              <a:rPr lang="en-US" dirty="0"/>
              <a:t>There is </a:t>
            </a:r>
            <a:r>
              <a:rPr lang="en-US" b="1" dirty="0"/>
              <a:t>little to no overlap </a:t>
            </a:r>
            <a:r>
              <a:rPr lang="en-US" dirty="0"/>
              <a:t>between infractions and incidents and the resulting overlap was only 30 days on the same track, with only 3 of the same individuals involved.</a:t>
            </a:r>
          </a:p>
        </p:txBody>
      </p:sp>
      <p:sp>
        <p:nvSpPr>
          <p:cNvPr id="3" name="Rectangle 2">
            <a:extLst>
              <a:ext uri="{FF2B5EF4-FFF2-40B4-BE49-F238E27FC236}">
                <a16:creationId xmlns:a16="http://schemas.microsoft.com/office/drawing/2014/main" id="{AF347B1E-26E1-D149-8C30-BE60B575CF75}"/>
              </a:ext>
            </a:extLst>
          </p:cNvPr>
          <p:cNvSpPr/>
          <p:nvPr/>
        </p:nvSpPr>
        <p:spPr>
          <a:xfrm>
            <a:off x="4996543" y="1088571"/>
            <a:ext cx="1578428" cy="3810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85E50B-EC5E-914F-B600-6F3A0FF826B4}"/>
              </a:ext>
            </a:extLst>
          </p:cNvPr>
          <p:cNvSpPr/>
          <p:nvPr/>
        </p:nvSpPr>
        <p:spPr>
          <a:xfrm>
            <a:off x="4996543" y="2939143"/>
            <a:ext cx="1578428" cy="3810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7D95036-DAE9-C54F-A29F-E866444A3F19}"/>
              </a:ext>
            </a:extLst>
          </p:cNvPr>
          <p:cNvSpPr/>
          <p:nvPr/>
        </p:nvSpPr>
        <p:spPr>
          <a:xfrm>
            <a:off x="4953000" y="4789715"/>
            <a:ext cx="1578428" cy="3810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C50B00CC-1813-9F41-A367-C22A7161E513}"/>
              </a:ext>
            </a:extLst>
          </p:cNvPr>
          <p:cNvGrpSpPr/>
          <p:nvPr/>
        </p:nvGrpSpPr>
        <p:grpSpPr>
          <a:xfrm>
            <a:off x="3276600" y="1817914"/>
            <a:ext cx="1883229" cy="293914"/>
            <a:chOff x="3276600" y="1817914"/>
            <a:chExt cx="1883229" cy="293914"/>
          </a:xfrm>
        </p:grpSpPr>
        <p:sp>
          <p:nvSpPr>
            <p:cNvPr id="22" name="Rectangle 21">
              <a:extLst>
                <a:ext uri="{FF2B5EF4-FFF2-40B4-BE49-F238E27FC236}">
                  <a16:creationId xmlns:a16="http://schemas.microsoft.com/office/drawing/2014/main" id="{E9E94AFF-0FD7-5A40-9A36-369548CA9529}"/>
                </a:ext>
              </a:extLst>
            </p:cNvPr>
            <p:cNvSpPr/>
            <p:nvPr/>
          </p:nvSpPr>
          <p:spPr>
            <a:xfrm>
              <a:off x="4082143" y="1817914"/>
              <a:ext cx="1077686" cy="1524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7804C54-0762-2141-9F8C-AB5EB2150591}"/>
                </a:ext>
              </a:extLst>
            </p:cNvPr>
            <p:cNvSpPr/>
            <p:nvPr/>
          </p:nvSpPr>
          <p:spPr>
            <a:xfrm>
              <a:off x="3276600" y="1959427"/>
              <a:ext cx="1219199" cy="152401"/>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C6DAE4E7-8929-3648-961D-E79FC6CEF2EE}"/>
              </a:ext>
            </a:extLst>
          </p:cNvPr>
          <p:cNvGrpSpPr/>
          <p:nvPr/>
        </p:nvGrpSpPr>
        <p:grpSpPr>
          <a:xfrm>
            <a:off x="3287486" y="3635828"/>
            <a:ext cx="1730828" cy="326572"/>
            <a:chOff x="3287486" y="3635828"/>
            <a:chExt cx="1730828" cy="326572"/>
          </a:xfrm>
        </p:grpSpPr>
        <p:sp>
          <p:nvSpPr>
            <p:cNvPr id="26" name="Rectangle 25">
              <a:extLst>
                <a:ext uri="{FF2B5EF4-FFF2-40B4-BE49-F238E27FC236}">
                  <a16:creationId xmlns:a16="http://schemas.microsoft.com/office/drawing/2014/main" id="{024347AD-26C5-0742-ABE9-FBBDBD528F34}"/>
                </a:ext>
              </a:extLst>
            </p:cNvPr>
            <p:cNvSpPr/>
            <p:nvPr/>
          </p:nvSpPr>
          <p:spPr>
            <a:xfrm>
              <a:off x="4038600" y="3635828"/>
              <a:ext cx="979714" cy="185057"/>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A0D1570-9808-DC46-8F4C-3A55BFE32F0E}"/>
                </a:ext>
              </a:extLst>
            </p:cNvPr>
            <p:cNvSpPr/>
            <p:nvPr/>
          </p:nvSpPr>
          <p:spPr>
            <a:xfrm>
              <a:off x="3287486" y="3820886"/>
              <a:ext cx="1108362" cy="141514"/>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4B1532FB-6A1C-E846-8355-FB184793C205}"/>
              </a:ext>
            </a:extLst>
          </p:cNvPr>
          <p:cNvSpPr/>
          <p:nvPr/>
        </p:nvSpPr>
        <p:spPr>
          <a:xfrm>
            <a:off x="3069771" y="5501640"/>
            <a:ext cx="3428999" cy="348344"/>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678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100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200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300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400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500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600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18" grpId="0" animBg="1"/>
      <p:bldP spid="20" grpId="0" animBg="1"/>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41911-803A-4A6C-B856-DD02A2218457}"/>
              </a:ext>
            </a:extLst>
          </p:cNvPr>
          <p:cNvSpPr>
            <a:spLocks noGrp="1"/>
          </p:cNvSpPr>
          <p:nvPr>
            <p:ph type="title"/>
          </p:nvPr>
        </p:nvSpPr>
        <p:spPr>
          <a:xfrm>
            <a:off x="1534696" y="804519"/>
            <a:ext cx="9520158" cy="1049235"/>
          </a:xfrm>
        </p:spPr>
        <p:txBody>
          <a:bodyPr>
            <a:normAutofit/>
          </a:bodyPr>
          <a:lstStyle/>
          <a:p>
            <a:r>
              <a:rPr lang="en-US" dirty="0"/>
              <a:t>Conclusion</a:t>
            </a:r>
          </a:p>
        </p:txBody>
      </p:sp>
      <p:grpSp>
        <p:nvGrpSpPr>
          <p:cNvPr id="73" name="Group 72">
            <a:extLst>
              <a:ext uri="{FF2B5EF4-FFF2-40B4-BE49-F238E27FC236}">
                <a16:creationId xmlns:a16="http://schemas.microsoft.com/office/drawing/2014/main" id="{AD922F47-29BE-4EB7-9A9B-82ED653B40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34695" y="2184357"/>
            <a:ext cx="3677175" cy="3281988"/>
            <a:chOff x="7807230" y="2012810"/>
            <a:chExt cx="3251252" cy="3459865"/>
          </a:xfrm>
        </p:grpSpPr>
        <p:sp>
          <p:nvSpPr>
            <p:cNvPr id="74" name="Rectangle 73">
              <a:extLst>
                <a:ext uri="{FF2B5EF4-FFF2-40B4-BE49-F238E27FC236}">
                  <a16:creationId xmlns:a16="http://schemas.microsoft.com/office/drawing/2014/main" id="{22FC4405-8C7F-41CF-99A3-DCB46D5459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6AF81BE-125B-4C25-9ABD-59334179E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052" name="Picture 4" descr="OTD in History… June 9, 1973, Secretariat wins the Belmont and the ...">
            <a:extLst>
              <a:ext uri="{FF2B5EF4-FFF2-40B4-BE49-F238E27FC236}">
                <a16:creationId xmlns:a16="http://schemas.microsoft.com/office/drawing/2014/main" id="{4BA0736B-5D6F-1642-BB23-65D2657B30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639" b="4"/>
          <a:stretch/>
        </p:blipFill>
        <p:spPr bwMode="auto">
          <a:xfrm>
            <a:off x="1711304" y="2348949"/>
            <a:ext cx="3336989" cy="294964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AF04C83-807C-4E4F-B8DF-E1D28673A8A6}"/>
              </a:ext>
            </a:extLst>
          </p:cNvPr>
          <p:cNvSpPr>
            <a:spLocks noGrp="1"/>
          </p:cNvSpPr>
          <p:nvPr>
            <p:ph idx="1"/>
          </p:nvPr>
        </p:nvSpPr>
        <p:spPr>
          <a:xfrm>
            <a:off x="5691998" y="2174243"/>
            <a:ext cx="5362855" cy="3292104"/>
          </a:xfrm>
        </p:spPr>
        <p:txBody>
          <a:bodyPr>
            <a:noAutofit/>
          </a:bodyPr>
          <a:lstStyle/>
          <a:p>
            <a:pPr marL="0" indent="0">
              <a:lnSpc>
                <a:spcPct val="110000"/>
              </a:lnSpc>
              <a:buNone/>
            </a:pPr>
            <a:r>
              <a:rPr lang="en-US" sz="1800" dirty="0"/>
              <a:t>There was minimal overlap of infractions and incidents.</a:t>
            </a:r>
          </a:p>
          <a:p>
            <a:pPr marL="0" indent="0">
              <a:lnSpc>
                <a:spcPct val="110000"/>
              </a:lnSpc>
              <a:buNone/>
            </a:pPr>
            <a:r>
              <a:rPr lang="en-US" sz="1800" dirty="0"/>
              <a:t>Once COULD conclude that this is attributed to:</a:t>
            </a:r>
          </a:p>
          <a:p>
            <a:pPr>
              <a:lnSpc>
                <a:spcPct val="110000"/>
              </a:lnSpc>
            </a:pPr>
            <a:r>
              <a:rPr lang="en-US" sz="1800" dirty="0"/>
              <a:t>When the rules are being enforced – less accidents happen</a:t>
            </a:r>
          </a:p>
          <a:p>
            <a:pPr>
              <a:lnSpc>
                <a:spcPct val="110000"/>
              </a:lnSpc>
            </a:pPr>
            <a:r>
              <a:rPr lang="en-US" sz="1800" dirty="0"/>
              <a:t>When people see others being fined or suspended, they are more careful at the track. Either would be positive as it would make racing safer.</a:t>
            </a:r>
          </a:p>
        </p:txBody>
      </p:sp>
      <p:sp>
        <p:nvSpPr>
          <p:cNvPr id="4" name="Rectangle 3">
            <a:extLst>
              <a:ext uri="{FF2B5EF4-FFF2-40B4-BE49-F238E27FC236}">
                <a16:creationId xmlns:a16="http://schemas.microsoft.com/office/drawing/2014/main" id="{42309DC6-175C-3940-ADF5-579233D3E2A6}"/>
              </a:ext>
            </a:extLst>
          </p:cNvPr>
          <p:cNvSpPr/>
          <p:nvPr/>
        </p:nvSpPr>
        <p:spPr>
          <a:xfrm>
            <a:off x="723900" y="6285317"/>
            <a:ext cx="10731500" cy="382284"/>
          </a:xfrm>
          <a:prstGeom prst="rect">
            <a:avLst/>
          </a:prstGeom>
        </p:spPr>
        <p:txBody>
          <a:bodyPr wrap="square">
            <a:spAutoFit/>
          </a:bodyPr>
          <a:lstStyle/>
          <a:p>
            <a:pPr algn="ctr">
              <a:lnSpc>
                <a:spcPct val="110000"/>
              </a:lnSpc>
            </a:pPr>
            <a:r>
              <a:rPr lang="en-US" b="1" i="1" dirty="0">
                <a:solidFill>
                  <a:srgbClr val="FF0000"/>
                </a:solidFill>
              </a:rPr>
              <a:t>Implies</a:t>
            </a:r>
            <a:r>
              <a:rPr lang="en-US" b="1" i="1" dirty="0"/>
              <a:t> that racing is getting safer as a sport overall because of enforcement of these rules.</a:t>
            </a:r>
          </a:p>
        </p:txBody>
      </p:sp>
    </p:spTree>
    <p:extLst>
      <p:ext uri="{BB962C8B-B14F-4D97-AF65-F5344CB8AC3E}">
        <p14:creationId xmlns:p14="http://schemas.microsoft.com/office/powerpoint/2010/main" val="243671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3E94E3B-CFA4-455A-9673-F46D27D1F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F71B8AF-24E1-4CE5-BB2F-6872EEC22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5AA40FA-6A0D-6843-A354-5B9946738D93}"/>
              </a:ext>
            </a:extLst>
          </p:cNvPr>
          <p:cNvSpPr>
            <a:spLocks noGrp="1"/>
          </p:cNvSpPr>
          <p:nvPr>
            <p:ph type="title"/>
          </p:nvPr>
        </p:nvSpPr>
        <p:spPr>
          <a:xfrm>
            <a:off x="1451579" y="2303047"/>
            <a:ext cx="3272093" cy="2674198"/>
          </a:xfrm>
        </p:spPr>
        <p:txBody>
          <a:bodyPr anchor="t">
            <a:normAutofit/>
          </a:bodyPr>
          <a:lstStyle/>
          <a:p>
            <a:r>
              <a:rPr lang="en-US" dirty="0"/>
              <a:t>Next Steps</a:t>
            </a:r>
          </a:p>
        </p:txBody>
      </p:sp>
      <p:cxnSp>
        <p:nvCxnSpPr>
          <p:cNvPr id="28" name="Straight Connector 27">
            <a:extLst>
              <a:ext uri="{FF2B5EF4-FFF2-40B4-BE49-F238E27FC236}">
                <a16:creationId xmlns:a16="http://schemas.microsoft.com/office/drawing/2014/main" id="{633E6928-1881-40F9-942A-64C25008A3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0" name="Title 1">
            <a:extLst>
              <a:ext uri="{FF2B5EF4-FFF2-40B4-BE49-F238E27FC236}">
                <a16:creationId xmlns:a16="http://schemas.microsoft.com/office/drawing/2014/main" id="{9EE85D1E-6AE6-45FB-8F62-424732BE3A3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cxnSp>
        <p:nvCxnSpPr>
          <p:cNvPr id="32" name="Straight Connector 31">
            <a:extLst>
              <a:ext uri="{FF2B5EF4-FFF2-40B4-BE49-F238E27FC236}">
                <a16:creationId xmlns:a16="http://schemas.microsoft.com/office/drawing/2014/main" id="{6EC9DAD0-4276-4BDF-80D8-C985DFED0E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46827CF0-2230-41FD-8518-1B5AD47690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srcRect t="2769" b="-2769"/>
          <a:stretch/>
        </p:blipFill>
        <p:spPr>
          <a:xfrm>
            <a:off x="0" y="6135624"/>
            <a:ext cx="12192000" cy="742950"/>
          </a:xfrm>
          <a:prstGeom prst="rect">
            <a:avLst/>
          </a:prstGeom>
        </p:spPr>
      </p:pic>
      <p:graphicFrame>
        <p:nvGraphicFramePr>
          <p:cNvPr id="5" name="Content Placeholder 2">
            <a:extLst>
              <a:ext uri="{FF2B5EF4-FFF2-40B4-BE49-F238E27FC236}">
                <a16:creationId xmlns:a16="http://schemas.microsoft.com/office/drawing/2014/main" id="{3EEDC98E-441A-4963-8B8F-16365957DD8A}"/>
              </a:ext>
            </a:extLst>
          </p:cNvPr>
          <p:cNvGraphicFramePr>
            <a:graphicFrameLocks noGrp="1"/>
          </p:cNvGraphicFramePr>
          <p:nvPr>
            <p:ph idx="1"/>
            <p:extLst>
              <p:ext uri="{D42A27DB-BD31-4B8C-83A1-F6EECF244321}">
                <p14:modId xmlns:p14="http://schemas.microsoft.com/office/powerpoint/2010/main" val="797080401"/>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0409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492DEF-AE7C-2E48-9584-2C7C877D0BE7}"/>
              </a:ext>
            </a:extLst>
          </p:cNvPr>
          <p:cNvPicPr>
            <a:picLocks noChangeAspect="1"/>
          </p:cNvPicPr>
          <p:nvPr/>
        </p:nvPicPr>
        <p:blipFill rotWithShape="1">
          <a:blip r:embed="rId3"/>
          <a:srcRect l="16764" t="10186" r="19251" b="2220"/>
          <a:stretch/>
        </p:blipFill>
        <p:spPr>
          <a:xfrm>
            <a:off x="0" y="0"/>
            <a:ext cx="6094409" cy="6007100"/>
          </a:xfrm>
          <a:prstGeom prst="rect">
            <a:avLst/>
          </a:prstGeom>
        </p:spPr>
      </p:pic>
      <p:pic>
        <p:nvPicPr>
          <p:cNvPr id="4" name="Picture 3">
            <a:extLst>
              <a:ext uri="{FF2B5EF4-FFF2-40B4-BE49-F238E27FC236}">
                <a16:creationId xmlns:a16="http://schemas.microsoft.com/office/drawing/2014/main" id="{4A9D332D-24F1-4145-89A1-990C89E38558}"/>
              </a:ext>
            </a:extLst>
          </p:cNvPr>
          <p:cNvPicPr>
            <a:picLocks noChangeAspect="1"/>
          </p:cNvPicPr>
          <p:nvPr/>
        </p:nvPicPr>
        <p:blipFill rotWithShape="1">
          <a:blip r:embed="rId4"/>
          <a:srcRect l="15691" r="25213" b="7963"/>
          <a:stretch/>
        </p:blipFill>
        <p:spPr>
          <a:xfrm>
            <a:off x="6097591" y="0"/>
            <a:ext cx="6094409" cy="6311900"/>
          </a:xfrm>
          <a:prstGeom prst="rect">
            <a:avLst/>
          </a:prstGeom>
        </p:spPr>
      </p:pic>
      <p:sp>
        <p:nvSpPr>
          <p:cNvPr id="21" name="Rectangle 20">
            <a:extLst>
              <a:ext uri="{FF2B5EF4-FFF2-40B4-BE49-F238E27FC236}">
                <a16:creationId xmlns:a16="http://schemas.microsoft.com/office/drawing/2014/main" id="{BB51D636-FA41-4CB7-A012-F24B82030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65702"/>
            <a:ext cx="12192001" cy="1814879"/>
          </a:xfrm>
          <a:prstGeom prst="rect">
            <a:avLst/>
          </a:prstGeom>
          <a:solidFill>
            <a:srgbClr val="000001">
              <a:alpha val="8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0B5157-09BB-41D7-AD0F-3B0281686BA3}"/>
              </a:ext>
            </a:extLst>
          </p:cNvPr>
          <p:cNvSpPr>
            <a:spLocks noGrp="1"/>
          </p:cNvSpPr>
          <p:nvPr>
            <p:ph type="ctrTitle"/>
          </p:nvPr>
        </p:nvSpPr>
        <p:spPr>
          <a:xfrm>
            <a:off x="1288903" y="4736193"/>
            <a:ext cx="9497758" cy="934984"/>
          </a:xfrm>
        </p:spPr>
        <p:txBody>
          <a:bodyPr>
            <a:normAutofit/>
          </a:bodyPr>
          <a:lstStyle/>
          <a:p>
            <a:r>
              <a:rPr lang="en-US" sz="4400">
                <a:solidFill>
                  <a:srgbClr val="FFFFFE"/>
                </a:solidFill>
              </a:rPr>
              <a:t>Thank you</a:t>
            </a:r>
          </a:p>
        </p:txBody>
      </p:sp>
      <p:cxnSp>
        <p:nvCxnSpPr>
          <p:cNvPr id="23" name="Straight Connector 22">
            <a:extLst>
              <a:ext uri="{FF2B5EF4-FFF2-40B4-BE49-F238E27FC236}">
                <a16:creationId xmlns:a16="http://schemas.microsoft.com/office/drawing/2014/main" id="{3904DD1B-A3D2-4FE7-AC65-A8F93231C8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48548" y="4735502"/>
            <a:ext cx="0" cy="946833"/>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pic>
        <p:nvPicPr>
          <p:cNvPr id="5" name="Picture 4">
            <a:extLst>
              <a:ext uri="{FF2B5EF4-FFF2-40B4-BE49-F238E27FC236}">
                <a16:creationId xmlns:a16="http://schemas.microsoft.com/office/drawing/2014/main" id="{1BCF32F1-838F-A44B-ACEC-E448BA63D7E3}"/>
              </a:ext>
            </a:extLst>
          </p:cNvPr>
          <p:cNvPicPr>
            <a:picLocks noChangeAspect="1"/>
          </p:cNvPicPr>
          <p:nvPr/>
        </p:nvPicPr>
        <p:blipFill>
          <a:blip r:embed="rId5"/>
          <a:stretch>
            <a:fillRect/>
          </a:stretch>
        </p:blipFill>
        <p:spPr>
          <a:xfrm>
            <a:off x="8775700" y="4775200"/>
            <a:ext cx="1968500" cy="1968500"/>
          </a:xfrm>
          <a:prstGeom prst="rect">
            <a:avLst/>
          </a:prstGeom>
        </p:spPr>
      </p:pic>
    </p:spTree>
    <p:extLst>
      <p:ext uri="{BB962C8B-B14F-4D97-AF65-F5344CB8AC3E}">
        <p14:creationId xmlns:p14="http://schemas.microsoft.com/office/powerpoint/2010/main" val="285792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B5157-09BB-41D7-AD0F-3B0281686BA3}"/>
              </a:ext>
            </a:extLst>
          </p:cNvPr>
          <p:cNvSpPr>
            <a:spLocks noGrp="1"/>
          </p:cNvSpPr>
          <p:nvPr>
            <p:ph type="ctrTitle"/>
          </p:nvPr>
        </p:nvSpPr>
        <p:spPr>
          <a:xfrm>
            <a:off x="5193459" y="964769"/>
            <a:ext cx="5460356" cy="2376915"/>
          </a:xfrm>
        </p:spPr>
        <p:txBody>
          <a:bodyPr>
            <a:normAutofit/>
          </a:bodyPr>
          <a:lstStyle/>
          <a:p>
            <a:pPr algn="r"/>
            <a:r>
              <a:rPr lang="en-US" sz="5400"/>
              <a:t>Racetrack Infractions and Incidents</a:t>
            </a:r>
          </a:p>
        </p:txBody>
      </p:sp>
      <p:sp>
        <p:nvSpPr>
          <p:cNvPr id="3" name="Subtitle 2">
            <a:extLst>
              <a:ext uri="{FF2B5EF4-FFF2-40B4-BE49-F238E27FC236}">
                <a16:creationId xmlns:a16="http://schemas.microsoft.com/office/drawing/2014/main" id="{460C720D-AB53-40A6-A2DA-1408ACBE98CB}"/>
              </a:ext>
            </a:extLst>
          </p:cNvPr>
          <p:cNvSpPr>
            <a:spLocks noGrp="1"/>
          </p:cNvSpPr>
          <p:nvPr>
            <p:ph type="subTitle" idx="1"/>
          </p:nvPr>
        </p:nvSpPr>
        <p:spPr>
          <a:xfrm>
            <a:off x="5193459" y="3529159"/>
            <a:ext cx="5465904" cy="1612688"/>
          </a:xfrm>
        </p:spPr>
        <p:txBody>
          <a:bodyPr>
            <a:normAutofit/>
          </a:bodyPr>
          <a:lstStyle/>
          <a:p>
            <a:pPr algn="r"/>
            <a:r>
              <a:rPr lang="en-US" b="1" dirty="0"/>
              <a:t>Joyce Woznica</a:t>
            </a:r>
            <a:br>
              <a:rPr lang="en-US" b="1" dirty="0"/>
            </a:br>
            <a:r>
              <a:rPr lang="en-US" b="1" dirty="0"/>
              <a:t>IST 652</a:t>
            </a:r>
            <a:endParaRPr lang="en-US" dirty="0"/>
          </a:p>
        </p:txBody>
      </p:sp>
      <p:pic>
        <p:nvPicPr>
          <p:cNvPr id="6" name="Picture 5">
            <a:extLst>
              <a:ext uri="{FF2B5EF4-FFF2-40B4-BE49-F238E27FC236}">
                <a16:creationId xmlns:a16="http://schemas.microsoft.com/office/drawing/2014/main" id="{688F9EA5-B5BA-DB4C-BCDF-A5D972D635E2}"/>
              </a:ext>
            </a:extLst>
          </p:cNvPr>
          <p:cNvPicPr>
            <a:picLocks noChangeAspect="1"/>
          </p:cNvPicPr>
          <p:nvPr/>
        </p:nvPicPr>
        <p:blipFill rotWithShape="1">
          <a:blip r:embed="rId3"/>
          <a:srcRect t="1377" r="1" b="7934"/>
          <a:stretch/>
        </p:blipFill>
        <p:spPr>
          <a:xfrm>
            <a:off x="808859" y="637525"/>
            <a:ext cx="3593958" cy="2175638"/>
          </a:xfrm>
          <a:prstGeom prst="rect">
            <a:avLst/>
          </a:prstGeom>
        </p:spPr>
      </p:pic>
      <p:pic>
        <p:nvPicPr>
          <p:cNvPr id="5" name="Picture 4" descr="A group of people riding on the back of a horse&#10;&#10;Description automatically generated">
            <a:extLst>
              <a:ext uri="{FF2B5EF4-FFF2-40B4-BE49-F238E27FC236}">
                <a16:creationId xmlns:a16="http://schemas.microsoft.com/office/drawing/2014/main" id="{36F2FA32-66FC-224E-AFFB-86CCFE2FDEDB}"/>
              </a:ext>
            </a:extLst>
          </p:cNvPr>
          <p:cNvPicPr>
            <a:picLocks noChangeAspect="1"/>
          </p:cNvPicPr>
          <p:nvPr/>
        </p:nvPicPr>
        <p:blipFill rotWithShape="1">
          <a:blip r:embed="rId4">
            <a:extLst>
              <a:ext uri="{28A0092B-C50C-407E-A947-70E740481C1C}">
                <a14:useLocalDpi xmlns:a14="http://schemas.microsoft.com/office/drawing/2010/main" val="0"/>
              </a:ext>
            </a:extLst>
          </a:blip>
          <a:srcRect l="19617" r="7085"/>
          <a:stretch/>
        </p:blipFill>
        <p:spPr>
          <a:xfrm>
            <a:off x="808858" y="3303854"/>
            <a:ext cx="3591559" cy="2143755"/>
          </a:xfrm>
          <a:prstGeom prst="rect">
            <a:avLst/>
          </a:prstGeom>
        </p:spPr>
      </p:pic>
      <p:sp>
        <p:nvSpPr>
          <p:cNvPr id="28" name="Subtitle 2">
            <a:extLst>
              <a:ext uri="{FF2B5EF4-FFF2-40B4-BE49-F238E27FC236}">
                <a16:creationId xmlns:a16="http://schemas.microsoft.com/office/drawing/2014/main" id="{950984B5-CCE1-C745-A764-E26F570DC026}"/>
              </a:ext>
            </a:extLst>
          </p:cNvPr>
          <p:cNvSpPr txBox="1">
            <a:spLocks/>
          </p:cNvSpPr>
          <p:nvPr/>
        </p:nvSpPr>
        <p:spPr>
          <a:xfrm>
            <a:off x="4800600" y="4203700"/>
            <a:ext cx="7104185" cy="1827823"/>
          </a:xfrm>
          <a:prstGeom prst="rect">
            <a:avLst/>
          </a:prstGeom>
        </p:spPr>
        <p:txBody>
          <a:bodyPr vert="horz" lIns="91440" tIns="91440" rIns="91440" bIns="91440" rtlCol="0" anchor="ctr">
            <a:normAutofit/>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cap="all" baseline="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r"/>
            <a:r>
              <a:rPr lang="en-US" b="1" dirty="0"/>
              <a:t>Analysis of rule violations and incidents </a:t>
            </a:r>
            <a:br>
              <a:rPr lang="en-US" b="1" dirty="0"/>
            </a:br>
            <a:r>
              <a:rPr lang="en-US" b="1" dirty="0"/>
              <a:t>at New York State horse racetracks</a:t>
            </a:r>
            <a:br>
              <a:rPr lang="en-US" b="1" dirty="0"/>
            </a:br>
            <a:r>
              <a:rPr lang="en-US" b="1" dirty="0"/>
              <a:t>from 2009 - 2019 </a:t>
            </a:r>
            <a:endParaRPr lang="en-US" dirty="0"/>
          </a:p>
        </p:txBody>
      </p:sp>
      <p:pic>
        <p:nvPicPr>
          <p:cNvPr id="7" name="Picture 6" descr="A close up of a logo&#10;&#10;Description automatically generated">
            <a:extLst>
              <a:ext uri="{FF2B5EF4-FFF2-40B4-BE49-F238E27FC236}">
                <a16:creationId xmlns:a16="http://schemas.microsoft.com/office/drawing/2014/main" id="{73D559B5-0698-E448-B4F6-FFCACB0CBF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4800" y="5842000"/>
            <a:ext cx="2768600" cy="812800"/>
          </a:xfrm>
          <a:prstGeom prst="rect">
            <a:avLst/>
          </a:prstGeom>
        </p:spPr>
      </p:pic>
      <p:cxnSp>
        <p:nvCxnSpPr>
          <p:cNvPr id="11" name="Straight Connector 10">
            <a:extLst>
              <a:ext uri="{FF2B5EF4-FFF2-40B4-BE49-F238E27FC236}">
                <a16:creationId xmlns:a16="http://schemas.microsoft.com/office/drawing/2014/main" id="{40049A25-50F0-5147-8493-15C7AB41C0C8}"/>
              </a:ext>
            </a:extLst>
          </p:cNvPr>
          <p:cNvCxnSpPr>
            <a:cxnSpLocks/>
          </p:cNvCxnSpPr>
          <p:nvPr/>
        </p:nvCxnSpPr>
        <p:spPr>
          <a:xfrm>
            <a:off x="10960100" y="685800"/>
            <a:ext cx="0" cy="2755900"/>
          </a:xfrm>
          <a:prstGeom prst="line">
            <a:avLst/>
          </a:prstGeom>
          <a:ln w="31750"/>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5502A17-46CF-1D41-96C3-BEA4301A9E66}"/>
              </a:ext>
            </a:extLst>
          </p:cNvPr>
          <p:cNvPicPr>
            <a:picLocks noChangeAspect="1"/>
          </p:cNvPicPr>
          <p:nvPr/>
        </p:nvPicPr>
        <p:blipFill>
          <a:blip r:embed="rId6"/>
          <a:stretch>
            <a:fillRect/>
          </a:stretch>
        </p:blipFill>
        <p:spPr>
          <a:xfrm>
            <a:off x="10718800" y="3257550"/>
            <a:ext cx="1276350" cy="1276350"/>
          </a:xfrm>
          <a:prstGeom prst="rect">
            <a:avLst/>
          </a:prstGeom>
        </p:spPr>
      </p:pic>
    </p:spTree>
    <p:extLst>
      <p:ext uri="{BB962C8B-B14F-4D97-AF65-F5344CB8AC3E}">
        <p14:creationId xmlns:p14="http://schemas.microsoft.com/office/powerpoint/2010/main" val="3984111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6EB35B-B2EB-4EAB-BDE8-83CAE06A6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63B500F-839E-46D9-A3C4-67DF88656D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7B9201D7-06D2-45FA-B0AD-BC6596410767}"/>
              </a:ext>
            </a:extLst>
          </p:cNvPr>
          <p:cNvSpPr>
            <a:spLocks noGrp="1"/>
          </p:cNvSpPr>
          <p:nvPr>
            <p:ph type="title"/>
          </p:nvPr>
        </p:nvSpPr>
        <p:spPr>
          <a:xfrm>
            <a:off x="1451581" y="5008500"/>
            <a:ext cx="9603272" cy="960755"/>
          </a:xfrm>
        </p:spPr>
        <p:txBody>
          <a:bodyPr anchor="t">
            <a:normAutofit/>
          </a:bodyPr>
          <a:lstStyle/>
          <a:p>
            <a:pPr lvl="0"/>
            <a:r>
              <a:rPr lang="en-US"/>
              <a:t>Data Sources</a:t>
            </a:r>
            <a:endParaRPr lang="en-US" dirty="0"/>
          </a:p>
        </p:txBody>
      </p:sp>
      <p:cxnSp>
        <p:nvCxnSpPr>
          <p:cNvPr id="14" name="Straight Connector 13">
            <a:extLst>
              <a:ext uri="{FF2B5EF4-FFF2-40B4-BE49-F238E27FC236}">
                <a16:creationId xmlns:a16="http://schemas.microsoft.com/office/drawing/2014/main" id="{95F8FFA3-51E9-45EB-B89E-919778E862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4826256"/>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4416BEB0-51B9-4A27-AD03-E6C85D470E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B61183E8-2DE9-4D72-B617-9E99147902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srcRect t="2769" b="-2769"/>
          <a:stretch/>
        </p:blipFill>
        <p:spPr>
          <a:xfrm>
            <a:off x="0" y="6135624"/>
            <a:ext cx="12192000" cy="742950"/>
          </a:xfrm>
          <a:prstGeom prst="rect">
            <a:avLst/>
          </a:prstGeom>
        </p:spPr>
      </p:pic>
      <p:graphicFrame>
        <p:nvGraphicFramePr>
          <p:cNvPr id="5" name="Content Placeholder 2">
            <a:extLst>
              <a:ext uri="{FF2B5EF4-FFF2-40B4-BE49-F238E27FC236}">
                <a16:creationId xmlns:a16="http://schemas.microsoft.com/office/drawing/2014/main" id="{2FA748FF-2032-455A-AC1E-E82F6A83366F}"/>
              </a:ext>
            </a:extLst>
          </p:cNvPr>
          <p:cNvGraphicFramePr>
            <a:graphicFrameLocks noGrp="1"/>
          </p:cNvGraphicFramePr>
          <p:nvPr>
            <p:ph idx="1"/>
            <p:extLst>
              <p:ext uri="{D42A27DB-BD31-4B8C-83A1-F6EECF244321}">
                <p14:modId xmlns:p14="http://schemas.microsoft.com/office/powerpoint/2010/main" val="1082532702"/>
              </p:ext>
            </p:extLst>
          </p:nvPr>
        </p:nvGraphicFramePr>
        <p:xfrm>
          <a:off x="1450975" y="933450"/>
          <a:ext cx="9604375" cy="34496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91641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3E94E3B-CFA4-455A-9673-F46D27D1F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F71B8AF-24E1-4CE5-BB2F-6872EEC22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7B9201D7-06D2-45FA-B0AD-BC6596410767}"/>
              </a:ext>
            </a:extLst>
          </p:cNvPr>
          <p:cNvSpPr>
            <a:spLocks noGrp="1"/>
          </p:cNvSpPr>
          <p:nvPr>
            <p:ph type="title"/>
          </p:nvPr>
        </p:nvSpPr>
        <p:spPr>
          <a:xfrm>
            <a:off x="1451579" y="2303047"/>
            <a:ext cx="3272093" cy="2674198"/>
          </a:xfrm>
        </p:spPr>
        <p:txBody>
          <a:bodyPr anchor="t">
            <a:normAutofit/>
          </a:bodyPr>
          <a:lstStyle/>
          <a:p>
            <a:pPr lvl="0"/>
            <a:r>
              <a:rPr lang="en-US" dirty="0"/>
              <a:t>Program Description</a:t>
            </a:r>
          </a:p>
        </p:txBody>
      </p:sp>
      <p:cxnSp>
        <p:nvCxnSpPr>
          <p:cNvPr id="14" name="Straight Connector 13">
            <a:extLst>
              <a:ext uri="{FF2B5EF4-FFF2-40B4-BE49-F238E27FC236}">
                <a16:creationId xmlns:a16="http://schemas.microsoft.com/office/drawing/2014/main" id="{633E6928-1881-40F9-942A-64C25008A3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6" name="Title 1">
            <a:extLst>
              <a:ext uri="{FF2B5EF4-FFF2-40B4-BE49-F238E27FC236}">
                <a16:creationId xmlns:a16="http://schemas.microsoft.com/office/drawing/2014/main" id="{9EE85D1E-6AE6-45FB-8F62-424732BE3A3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cxnSp>
        <p:nvCxnSpPr>
          <p:cNvPr id="18" name="Straight Connector 17">
            <a:extLst>
              <a:ext uri="{FF2B5EF4-FFF2-40B4-BE49-F238E27FC236}">
                <a16:creationId xmlns:a16="http://schemas.microsoft.com/office/drawing/2014/main" id="{6EC9DAD0-4276-4BDF-80D8-C985DFED0E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6827CF0-2230-41FD-8518-1B5AD47690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srcRect t="2769" b="-2769"/>
          <a:stretch/>
        </p:blipFill>
        <p:spPr>
          <a:xfrm>
            <a:off x="0" y="6135624"/>
            <a:ext cx="12192000" cy="742950"/>
          </a:xfrm>
          <a:prstGeom prst="rect">
            <a:avLst/>
          </a:prstGeom>
        </p:spPr>
      </p:pic>
      <p:graphicFrame>
        <p:nvGraphicFramePr>
          <p:cNvPr id="5" name="Content Placeholder 2">
            <a:extLst>
              <a:ext uri="{FF2B5EF4-FFF2-40B4-BE49-F238E27FC236}">
                <a16:creationId xmlns:a16="http://schemas.microsoft.com/office/drawing/2014/main" id="{7B08C2E9-FC37-4C75-B23A-32E0CAEA4C34}"/>
              </a:ext>
            </a:extLst>
          </p:cNvPr>
          <p:cNvGraphicFramePr>
            <a:graphicFrameLocks noGrp="1"/>
          </p:cNvGraphicFramePr>
          <p:nvPr>
            <p:ph idx="1"/>
            <p:extLst>
              <p:ext uri="{D42A27DB-BD31-4B8C-83A1-F6EECF244321}">
                <p14:modId xmlns:p14="http://schemas.microsoft.com/office/powerpoint/2010/main" val="3736621500"/>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58938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739D0-B00D-6F4D-89F8-EC3839BBBD99}"/>
              </a:ext>
            </a:extLst>
          </p:cNvPr>
          <p:cNvSpPr>
            <a:spLocks noGrp="1"/>
          </p:cNvSpPr>
          <p:nvPr>
            <p:ph type="title"/>
          </p:nvPr>
        </p:nvSpPr>
        <p:spPr/>
        <p:txBody>
          <a:bodyPr/>
          <a:lstStyle/>
          <a:p>
            <a:r>
              <a:rPr lang="en-US" dirty="0"/>
              <a:t>Data Snapshots</a:t>
            </a:r>
          </a:p>
        </p:txBody>
      </p:sp>
      <p:pic>
        <p:nvPicPr>
          <p:cNvPr id="5" name="Content Placeholder 4" descr="A picture containing bird&#10;&#10;Description automatically generated">
            <a:extLst>
              <a:ext uri="{FF2B5EF4-FFF2-40B4-BE49-F238E27FC236}">
                <a16:creationId xmlns:a16="http://schemas.microsoft.com/office/drawing/2014/main" id="{B5557A19-6023-3B44-A222-0B2A2AABDF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30469" y="334902"/>
            <a:ext cx="6985000" cy="2908300"/>
          </a:xfrm>
          <a:effectLst>
            <a:outerShdw blurRad="50800" dist="38100" dir="2700000" algn="tl" rotWithShape="0">
              <a:prstClr val="black">
                <a:alpha val="40000"/>
              </a:prstClr>
            </a:outerShdw>
          </a:effectLst>
        </p:spPr>
      </p:pic>
      <p:pic>
        <p:nvPicPr>
          <p:cNvPr id="7" name="Picture 6" descr="A screenshot of a cell phone&#10;&#10;Description automatically generated">
            <a:extLst>
              <a:ext uri="{FF2B5EF4-FFF2-40B4-BE49-F238E27FC236}">
                <a16:creationId xmlns:a16="http://schemas.microsoft.com/office/drawing/2014/main" id="{5BB18934-B420-644C-8C86-127353739A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888" y="3729404"/>
            <a:ext cx="7658100" cy="2705100"/>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921F36ED-557C-E943-971E-470F9C3BD67A}"/>
              </a:ext>
            </a:extLst>
          </p:cNvPr>
          <p:cNvSpPr txBox="1"/>
          <p:nvPr/>
        </p:nvSpPr>
        <p:spPr>
          <a:xfrm>
            <a:off x="2074985" y="343282"/>
            <a:ext cx="2774036" cy="369332"/>
          </a:xfrm>
          <a:prstGeom prst="rect">
            <a:avLst/>
          </a:prstGeom>
          <a:noFill/>
        </p:spPr>
        <p:txBody>
          <a:bodyPr wrap="square" rtlCol="0">
            <a:spAutoFit/>
          </a:bodyPr>
          <a:lstStyle/>
          <a:p>
            <a:pPr algn="r"/>
            <a:r>
              <a:rPr lang="en-US" i="1" dirty="0"/>
              <a:t>Rules (Infractions) Dataset</a:t>
            </a:r>
          </a:p>
        </p:txBody>
      </p:sp>
      <p:sp>
        <p:nvSpPr>
          <p:cNvPr id="9" name="TextBox 8">
            <a:extLst>
              <a:ext uri="{FF2B5EF4-FFF2-40B4-BE49-F238E27FC236}">
                <a16:creationId xmlns:a16="http://schemas.microsoft.com/office/drawing/2014/main" id="{C9BCDC7C-6952-774C-B9FF-2C21D286D655}"/>
              </a:ext>
            </a:extLst>
          </p:cNvPr>
          <p:cNvSpPr txBox="1"/>
          <p:nvPr/>
        </p:nvSpPr>
        <p:spPr>
          <a:xfrm>
            <a:off x="8029034" y="3689456"/>
            <a:ext cx="2180492" cy="369332"/>
          </a:xfrm>
          <a:prstGeom prst="rect">
            <a:avLst/>
          </a:prstGeom>
          <a:noFill/>
        </p:spPr>
        <p:txBody>
          <a:bodyPr wrap="square" rtlCol="0">
            <a:spAutoFit/>
          </a:bodyPr>
          <a:lstStyle/>
          <a:p>
            <a:r>
              <a:rPr lang="en-US" i="1" dirty="0"/>
              <a:t>Incident Dataset</a:t>
            </a:r>
          </a:p>
        </p:txBody>
      </p:sp>
      <p:sp>
        <p:nvSpPr>
          <p:cNvPr id="10" name="TextBox 9">
            <a:extLst>
              <a:ext uri="{FF2B5EF4-FFF2-40B4-BE49-F238E27FC236}">
                <a16:creationId xmlns:a16="http://schemas.microsoft.com/office/drawing/2014/main" id="{A45F350B-08FB-BD4F-80BE-F07473EDB261}"/>
              </a:ext>
            </a:extLst>
          </p:cNvPr>
          <p:cNvSpPr txBox="1"/>
          <p:nvPr/>
        </p:nvSpPr>
        <p:spPr>
          <a:xfrm rot="20574552">
            <a:off x="6329485" y="889382"/>
            <a:ext cx="2774036" cy="369332"/>
          </a:xfrm>
          <a:prstGeom prst="rect">
            <a:avLst/>
          </a:prstGeom>
          <a:noFill/>
        </p:spPr>
        <p:txBody>
          <a:bodyPr wrap="square" rtlCol="0">
            <a:spAutoFit/>
          </a:bodyPr>
          <a:lstStyle/>
          <a:p>
            <a:pPr algn="r"/>
            <a:r>
              <a:rPr lang="en-US" b="1" i="1" dirty="0">
                <a:solidFill>
                  <a:srgbClr val="92D02C"/>
                </a:solidFill>
              </a:rPr>
              <a:t>11,516 rows, 14 columns</a:t>
            </a:r>
          </a:p>
        </p:txBody>
      </p:sp>
      <p:sp>
        <p:nvSpPr>
          <p:cNvPr id="11" name="TextBox 10">
            <a:extLst>
              <a:ext uri="{FF2B5EF4-FFF2-40B4-BE49-F238E27FC236}">
                <a16:creationId xmlns:a16="http://schemas.microsoft.com/office/drawing/2014/main" id="{649982EE-8FC8-954F-9EB6-5989B2B77570}"/>
              </a:ext>
            </a:extLst>
          </p:cNvPr>
          <p:cNvSpPr txBox="1"/>
          <p:nvPr/>
        </p:nvSpPr>
        <p:spPr>
          <a:xfrm rot="20574552">
            <a:off x="2824286" y="4585081"/>
            <a:ext cx="2774036" cy="369332"/>
          </a:xfrm>
          <a:prstGeom prst="rect">
            <a:avLst/>
          </a:prstGeom>
          <a:noFill/>
        </p:spPr>
        <p:txBody>
          <a:bodyPr wrap="square" rtlCol="0">
            <a:spAutoFit/>
          </a:bodyPr>
          <a:lstStyle/>
          <a:p>
            <a:pPr algn="r"/>
            <a:r>
              <a:rPr lang="en-US" b="1" i="1" dirty="0">
                <a:solidFill>
                  <a:srgbClr val="92D02C"/>
                </a:solidFill>
              </a:rPr>
              <a:t>4,152 rows, 13 columns</a:t>
            </a:r>
          </a:p>
        </p:txBody>
      </p:sp>
    </p:spTree>
    <p:extLst>
      <p:ext uri="{BB962C8B-B14F-4D97-AF65-F5344CB8AC3E}">
        <p14:creationId xmlns:p14="http://schemas.microsoft.com/office/powerpoint/2010/main" val="187351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A994-7BE2-0046-97EE-39970051F5A2}"/>
              </a:ext>
            </a:extLst>
          </p:cNvPr>
          <p:cNvSpPr>
            <a:spLocks noGrp="1"/>
          </p:cNvSpPr>
          <p:nvPr>
            <p:ph type="title"/>
          </p:nvPr>
        </p:nvSpPr>
        <p:spPr/>
        <p:txBody>
          <a:bodyPr/>
          <a:lstStyle/>
          <a:p>
            <a:r>
              <a:rPr lang="en-US" dirty="0"/>
              <a:t>Example Rules</a:t>
            </a:r>
          </a:p>
        </p:txBody>
      </p:sp>
      <p:pic>
        <p:nvPicPr>
          <p:cNvPr id="19" name="Picture 18" descr="A screenshot of text&#10;&#10;Description automatically generated">
            <a:extLst>
              <a:ext uri="{FF2B5EF4-FFF2-40B4-BE49-F238E27FC236}">
                <a16:creationId xmlns:a16="http://schemas.microsoft.com/office/drawing/2014/main" id="{95C25D66-BDA9-B44B-93A2-F8EE63B71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947" y="2315797"/>
            <a:ext cx="5943268" cy="3979496"/>
          </a:xfrm>
          <a:prstGeom prst="rect">
            <a:avLst/>
          </a:prstGeom>
          <a:effectLst>
            <a:outerShdw blurRad="50800" dist="38100" dir="2700000" algn="tl" rotWithShape="0">
              <a:prstClr val="black">
                <a:alpha val="40000"/>
              </a:prstClr>
            </a:outerShdw>
          </a:effectLst>
        </p:spPr>
      </p:pic>
      <p:grpSp>
        <p:nvGrpSpPr>
          <p:cNvPr id="20" name="Group 19">
            <a:extLst>
              <a:ext uri="{FF2B5EF4-FFF2-40B4-BE49-F238E27FC236}">
                <a16:creationId xmlns:a16="http://schemas.microsoft.com/office/drawing/2014/main" id="{6941B3D3-25AA-B54C-ABD0-63A72C3A335C}"/>
              </a:ext>
            </a:extLst>
          </p:cNvPr>
          <p:cNvGrpSpPr/>
          <p:nvPr/>
        </p:nvGrpSpPr>
        <p:grpSpPr>
          <a:xfrm>
            <a:off x="6248400" y="148493"/>
            <a:ext cx="5587023" cy="6541477"/>
            <a:chOff x="4572000" y="0"/>
            <a:chExt cx="6097884" cy="8792308"/>
          </a:xfrm>
          <a:effectLst>
            <a:outerShdw blurRad="50800" dist="38100" dir="2700000" algn="tl" rotWithShape="0">
              <a:prstClr val="black">
                <a:alpha val="40000"/>
              </a:prstClr>
            </a:outerShdw>
          </a:effectLst>
        </p:grpSpPr>
        <p:pic>
          <p:nvPicPr>
            <p:cNvPr id="15" name="Picture 14" descr="A screenshot of a cell phone&#10;&#10;Description automatically generated">
              <a:extLst>
                <a:ext uri="{FF2B5EF4-FFF2-40B4-BE49-F238E27FC236}">
                  <a16:creationId xmlns:a16="http://schemas.microsoft.com/office/drawing/2014/main" id="{397B5D8C-E775-3747-AB59-2C2844FD6C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0"/>
              <a:ext cx="6074508" cy="3415161"/>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A5CAF759-F6F6-E946-8F2A-85878D86E2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3031" y="3305907"/>
              <a:ext cx="6056853" cy="5486401"/>
            </a:xfrm>
            <a:prstGeom prst="rect">
              <a:avLst/>
            </a:prstGeom>
          </p:spPr>
        </p:pic>
      </p:grpSp>
      <p:sp>
        <p:nvSpPr>
          <p:cNvPr id="14" name="Rectangle 13">
            <a:extLst>
              <a:ext uri="{FF2B5EF4-FFF2-40B4-BE49-F238E27FC236}">
                <a16:creationId xmlns:a16="http://schemas.microsoft.com/office/drawing/2014/main" id="{09C6F0E9-4490-1D41-BFFD-EE62FF1C3481}"/>
              </a:ext>
            </a:extLst>
          </p:cNvPr>
          <p:cNvSpPr/>
          <p:nvPr/>
        </p:nvSpPr>
        <p:spPr>
          <a:xfrm>
            <a:off x="6642100" y="4114800"/>
            <a:ext cx="5118100" cy="1663700"/>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CC8E3EBA-7FBD-5F45-92CD-402473132A48}"/>
              </a:ext>
            </a:extLst>
          </p:cNvPr>
          <p:cNvGrpSpPr/>
          <p:nvPr/>
        </p:nvGrpSpPr>
        <p:grpSpPr>
          <a:xfrm>
            <a:off x="6525921" y="114300"/>
            <a:ext cx="5134423" cy="6629400"/>
            <a:chOff x="6297321" y="127000"/>
            <a:chExt cx="5134423" cy="6629400"/>
          </a:xfrm>
          <a:effectLst>
            <a:outerShdw blurRad="50800" dist="38100" dir="2700000" algn="tl" rotWithShape="0">
              <a:prstClr val="black">
                <a:alpha val="40000"/>
              </a:prstClr>
            </a:outerShdw>
          </a:effectLst>
        </p:grpSpPr>
        <p:pic>
          <p:nvPicPr>
            <p:cNvPr id="4" name="Picture 3" descr="A screenshot of a cell phone&#10;&#10;Description automatically generated">
              <a:extLst>
                <a:ext uri="{FF2B5EF4-FFF2-40B4-BE49-F238E27FC236}">
                  <a16:creationId xmlns:a16="http://schemas.microsoft.com/office/drawing/2014/main" id="{0B68D866-BE0B-F240-A65B-4CC8B0B0510A}"/>
                </a:ext>
              </a:extLst>
            </p:cNvPr>
            <p:cNvPicPr>
              <a:picLocks noChangeAspect="1"/>
            </p:cNvPicPr>
            <p:nvPr/>
          </p:nvPicPr>
          <p:blipFill rotWithShape="1">
            <a:blip r:embed="rId6">
              <a:extLst>
                <a:ext uri="{28A0092B-C50C-407E-A947-70E740481C1C}">
                  <a14:useLocalDpi xmlns:a14="http://schemas.microsoft.com/office/drawing/2010/main" val="0"/>
                </a:ext>
              </a:extLst>
            </a:blip>
            <a:srcRect l="1372"/>
            <a:stretch/>
          </p:blipFill>
          <p:spPr>
            <a:xfrm>
              <a:off x="6334550" y="127000"/>
              <a:ext cx="5097194" cy="1319658"/>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23B5B277-806E-FD42-B937-FF6BE9F50C56}"/>
                </a:ext>
              </a:extLst>
            </p:cNvPr>
            <p:cNvPicPr>
              <a:picLocks noChangeAspect="1"/>
            </p:cNvPicPr>
            <p:nvPr/>
          </p:nvPicPr>
          <p:blipFill rotWithShape="1">
            <a:blip r:embed="rId7">
              <a:extLst>
                <a:ext uri="{28A0092B-C50C-407E-A947-70E740481C1C}">
                  <a14:useLocalDpi xmlns:a14="http://schemas.microsoft.com/office/drawing/2010/main" val="0"/>
                </a:ext>
              </a:extLst>
            </a:blip>
            <a:srcRect l="-1369" t="1111" r="1369" b="-1111"/>
            <a:stretch/>
          </p:blipFill>
          <p:spPr>
            <a:xfrm>
              <a:off x="6297321" y="1373128"/>
              <a:ext cx="5107280" cy="5383272"/>
            </a:xfrm>
            <a:prstGeom prst="rect">
              <a:avLst/>
            </a:prstGeom>
          </p:spPr>
        </p:pic>
      </p:grpSp>
      <p:sp>
        <p:nvSpPr>
          <p:cNvPr id="16" name="Rectangle 15">
            <a:extLst>
              <a:ext uri="{FF2B5EF4-FFF2-40B4-BE49-F238E27FC236}">
                <a16:creationId xmlns:a16="http://schemas.microsoft.com/office/drawing/2014/main" id="{E1981461-508B-E24C-90F7-49178D5F95E2}"/>
              </a:ext>
            </a:extLst>
          </p:cNvPr>
          <p:cNvSpPr/>
          <p:nvPr/>
        </p:nvSpPr>
        <p:spPr>
          <a:xfrm>
            <a:off x="6832600" y="1320800"/>
            <a:ext cx="2463800" cy="2413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E91136-B735-3545-B391-A3D4FCA9842E}"/>
              </a:ext>
            </a:extLst>
          </p:cNvPr>
          <p:cNvSpPr/>
          <p:nvPr/>
        </p:nvSpPr>
        <p:spPr>
          <a:xfrm>
            <a:off x="6870700" y="6210300"/>
            <a:ext cx="3403600" cy="2286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EDD2A08-5374-514A-A710-CA43ED213A99}"/>
              </a:ext>
            </a:extLst>
          </p:cNvPr>
          <p:cNvSpPr/>
          <p:nvPr/>
        </p:nvSpPr>
        <p:spPr>
          <a:xfrm>
            <a:off x="6845300" y="4203700"/>
            <a:ext cx="2463800" cy="2413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770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circle(in)">
                                      <p:cBhvr>
                                        <p:cTn id="11" dur="20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circle(in)">
                                      <p:cBhvr>
                                        <p:cTn id="24" dur="20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circle(in)">
                                      <p:cBhvr>
                                        <p:cTn id="29" dur="20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circle(in)">
                                      <p:cBhvr>
                                        <p:cTn id="34"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4997218-B8DE-468A-8BBD-5F03F73B48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E3BFD388-F2CD-432C-8D7D-936F661CEA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srcRect t="2769" b="-2769"/>
          <a:stretch/>
        </p:blipFill>
        <p:spPr>
          <a:xfrm>
            <a:off x="0" y="6135624"/>
            <a:ext cx="12192000" cy="742950"/>
          </a:xfrm>
          <a:prstGeom prst="rect">
            <a:avLst/>
          </a:prstGeom>
        </p:spPr>
      </p:pic>
      <p:cxnSp>
        <p:nvCxnSpPr>
          <p:cNvPr id="14" name="Straight Connector 13">
            <a:extLst>
              <a:ext uri="{FF2B5EF4-FFF2-40B4-BE49-F238E27FC236}">
                <a16:creationId xmlns:a16="http://schemas.microsoft.com/office/drawing/2014/main" id="{FFAF575C-D676-470A-A35E-874E96C076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620535D-62C0-4ED1-8396-BE226BA35A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3D249D65-8206-4545-A7C0-703C0B5B2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F7A6A7D-4668-4543-BAFA-9ABEF0227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DE2510B2-3EDE-844E-A1E1-7D7321097AC3}"/>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2800" dirty="0"/>
              <a:t>Do certain tracks have more infractions that others?</a:t>
            </a:r>
          </a:p>
        </p:txBody>
      </p:sp>
      <p:cxnSp>
        <p:nvCxnSpPr>
          <p:cNvPr id="22" name="Straight Connector 21">
            <a:extLst>
              <a:ext uri="{FF2B5EF4-FFF2-40B4-BE49-F238E27FC236}">
                <a16:creationId xmlns:a16="http://schemas.microsoft.com/office/drawing/2014/main" id="{D066B17F-E1D7-4A9E-A75C-090BE88FDE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0988" y="807259"/>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pic>
        <p:nvPicPr>
          <p:cNvPr id="4" name="Picture 3" descr="A close up of a logo&#10;&#10;Description automatically generated">
            <a:extLst>
              <a:ext uri="{FF2B5EF4-FFF2-40B4-BE49-F238E27FC236}">
                <a16:creationId xmlns:a16="http://schemas.microsoft.com/office/drawing/2014/main" id="{907FBE45-FCCC-7E49-8C82-46805849BF0A}"/>
              </a:ext>
            </a:extLst>
          </p:cNvPr>
          <p:cNvPicPr/>
          <p:nvPr/>
        </p:nvPicPr>
        <p:blipFill>
          <a:blip r:embed="rId4"/>
          <a:stretch>
            <a:fillRect/>
          </a:stretch>
        </p:blipFill>
        <p:spPr>
          <a:xfrm>
            <a:off x="804429" y="3449949"/>
            <a:ext cx="3794867" cy="2596009"/>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CC81BC61-A021-AD42-9AE3-BDD5972804E3}"/>
              </a:ext>
            </a:extLst>
          </p:cNvPr>
          <p:cNvPicPr>
            <a:picLocks noChangeAspect="1"/>
          </p:cNvPicPr>
          <p:nvPr/>
        </p:nvPicPr>
        <p:blipFill>
          <a:blip r:embed="rId5"/>
          <a:stretch>
            <a:fillRect/>
          </a:stretch>
        </p:blipFill>
        <p:spPr>
          <a:xfrm>
            <a:off x="4780484" y="229914"/>
            <a:ext cx="7105778" cy="3837119"/>
          </a:xfrm>
          <a:prstGeom prst="rect">
            <a:avLst/>
          </a:prstGeom>
          <a:effectLst>
            <a:outerShdw blurRad="50800" dist="38100" dir="2700000" algn="tl" rotWithShape="0">
              <a:prstClr val="black">
                <a:alpha val="40000"/>
              </a:prstClr>
            </a:outerShdw>
          </a:effectLst>
        </p:spPr>
      </p:pic>
      <p:pic>
        <p:nvPicPr>
          <p:cNvPr id="24" name="Picture 23">
            <a:extLst>
              <a:ext uri="{FF2B5EF4-FFF2-40B4-BE49-F238E27FC236}">
                <a16:creationId xmlns:a16="http://schemas.microsoft.com/office/drawing/2014/main" id="{0C28CC81-D4E1-41F2-8753-458A5EFCC5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srcRect t="2769" b="-2769"/>
          <a:stretch/>
        </p:blipFill>
        <p:spPr>
          <a:xfrm>
            <a:off x="0" y="6135624"/>
            <a:ext cx="12192000" cy="742950"/>
          </a:xfrm>
          <a:prstGeom prst="rect">
            <a:avLst/>
          </a:prstGeom>
        </p:spPr>
      </p:pic>
      <p:cxnSp>
        <p:nvCxnSpPr>
          <p:cNvPr id="26" name="Straight Connector 25">
            <a:extLst>
              <a:ext uri="{FF2B5EF4-FFF2-40B4-BE49-F238E27FC236}">
                <a16:creationId xmlns:a16="http://schemas.microsoft.com/office/drawing/2014/main" id="{7C2C546E-CBF5-48DF-A42B-BE92568A5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1A4BFAF-B82D-7E47-9142-66A11846D58B}"/>
              </a:ext>
            </a:extLst>
          </p:cNvPr>
          <p:cNvSpPr txBox="1"/>
          <p:nvPr/>
        </p:nvSpPr>
        <p:spPr>
          <a:xfrm>
            <a:off x="6128894" y="4561238"/>
            <a:ext cx="4747847" cy="1200329"/>
          </a:xfrm>
          <a:prstGeom prst="rect">
            <a:avLst/>
          </a:prstGeom>
          <a:noFill/>
        </p:spPr>
        <p:txBody>
          <a:bodyPr wrap="square" rtlCol="0">
            <a:spAutoFit/>
          </a:bodyPr>
          <a:lstStyle/>
          <a:p>
            <a:r>
              <a:rPr lang="en-US" dirty="0"/>
              <a:t>Yes:</a:t>
            </a:r>
          </a:p>
          <a:p>
            <a:pPr marL="285750" indent="-285750">
              <a:buFontTx/>
              <a:buChar char="-"/>
            </a:pPr>
            <a:r>
              <a:rPr lang="en-US" dirty="0"/>
              <a:t>Yonkers Raceway</a:t>
            </a:r>
          </a:p>
          <a:p>
            <a:pPr marL="285750" indent="-285750">
              <a:buFontTx/>
              <a:buChar char="-"/>
            </a:pPr>
            <a:r>
              <a:rPr lang="en-US" dirty="0"/>
              <a:t>Saratoga Gaming &amp; Raceway</a:t>
            </a:r>
          </a:p>
          <a:p>
            <a:pPr marL="285750" indent="-285750">
              <a:buFontTx/>
              <a:buChar char="-"/>
            </a:pPr>
            <a:r>
              <a:rPr lang="en-US" dirty="0"/>
              <a:t>Monticello Raceway &amp; Mighty M Gaming</a:t>
            </a:r>
          </a:p>
        </p:txBody>
      </p:sp>
    </p:spTree>
    <p:extLst>
      <p:ext uri="{BB962C8B-B14F-4D97-AF65-F5344CB8AC3E}">
        <p14:creationId xmlns:p14="http://schemas.microsoft.com/office/powerpoint/2010/main" val="70900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9" name="Rectangle 10">
            <a:extLst>
              <a:ext uri="{FF2B5EF4-FFF2-40B4-BE49-F238E27FC236}">
                <a16:creationId xmlns:a16="http://schemas.microsoft.com/office/drawing/2014/main" id="{3E1C0B72-EF2D-414A-AE00-FE85FE80B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12">
            <a:extLst>
              <a:ext uri="{FF2B5EF4-FFF2-40B4-BE49-F238E27FC236}">
                <a16:creationId xmlns:a16="http://schemas.microsoft.com/office/drawing/2014/main" id="{F066BF3E-757A-4A33-B471-440FA15F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srcRect t="2769" b="-2769"/>
          <a:stretch/>
        </p:blipFill>
        <p:spPr>
          <a:xfrm>
            <a:off x="0" y="6135624"/>
            <a:ext cx="12192000" cy="742950"/>
          </a:xfrm>
          <a:prstGeom prst="rect">
            <a:avLst/>
          </a:prstGeom>
        </p:spPr>
      </p:pic>
      <p:cxnSp>
        <p:nvCxnSpPr>
          <p:cNvPr id="31" name="Straight Connector 14">
            <a:extLst>
              <a:ext uri="{FF2B5EF4-FFF2-40B4-BE49-F238E27FC236}">
                <a16:creationId xmlns:a16="http://schemas.microsoft.com/office/drawing/2014/main" id="{64393E50-1A9C-47FF-B4C7-C2F6F7BB4A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6">
            <a:extLst>
              <a:ext uri="{FF2B5EF4-FFF2-40B4-BE49-F238E27FC236}">
                <a16:creationId xmlns:a16="http://schemas.microsoft.com/office/drawing/2014/main" id="{FF208D80-604B-4D70-BBF9-DED218AC7B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useBgFill="1">
        <p:nvSpPr>
          <p:cNvPr id="33" name="Rectangle 18">
            <a:extLst>
              <a:ext uri="{FF2B5EF4-FFF2-40B4-BE49-F238E27FC236}">
                <a16:creationId xmlns:a16="http://schemas.microsoft.com/office/drawing/2014/main" id="{162B5939-5EFE-4762-B2E0-D201A900B5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0">
            <a:extLst>
              <a:ext uri="{FF2B5EF4-FFF2-40B4-BE49-F238E27FC236}">
                <a16:creationId xmlns:a16="http://schemas.microsoft.com/office/drawing/2014/main" id="{EC1EE9E8-6788-40D1-8AA5-6177083F1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243721CA-A505-8B41-A178-D9B0917EDE95}"/>
              </a:ext>
            </a:extLst>
          </p:cNvPr>
          <p:cNvSpPr>
            <a:spLocks noGrp="1"/>
          </p:cNvSpPr>
          <p:nvPr>
            <p:ph type="title"/>
          </p:nvPr>
        </p:nvSpPr>
        <p:spPr>
          <a:xfrm>
            <a:off x="1776729" y="4459039"/>
            <a:ext cx="8643011" cy="551528"/>
          </a:xfrm>
        </p:spPr>
        <p:txBody>
          <a:bodyPr vert="horz" lIns="91440" tIns="45720" rIns="91440" bIns="0" rtlCol="0" anchor="b">
            <a:normAutofit fontScale="90000"/>
          </a:bodyPr>
          <a:lstStyle/>
          <a:p>
            <a:r>
              <a:rPr lang="en-US" sz="2300" dirty="0"/>
              <a:t>Were some individuals or </a:t>
            </a:r>
            <a:br>
              <a:rPr lang="en-US" sz="2300" dirty="0"/>
            </a:br>
            <a:r>
              <a:rPr lang="en-US" sz="2300" dirty="0"/>
              <a:t>roles more likely to violate </a:t>
            </a:r>
            <a:br>
              <a:rPr lang="en-US" sz="2300" dirty="0"/>
            </a:br>
            <a:r>
              <a:rPr lang="en-US" sz="2300" dirty="0"/>
              <a:t>the rules?</a:t>
            </a:r>
          </a:p>
        </p:txBody>
      </p:sp>
      <p:pic>
        <p:nvPicPr>
          <p:cNvPr id="4" name="Picture 3" descr="A screenshot of a cell phone&#10;&#10;Description automatically generated">
            <a:extLst>
              <a:ext uri="{FF2B5EF4-FFF2-40B4-BE49-F238E27FC236}">
                <a16:creationId xmlns:a16="http://schemas.microsoft.com/office/drawing/2014/main" id="{7CBB4641-A4F1-1443-803B-627107529734}"/>
              </a:ext>
            </a:extLst>
          </p:cNvPr>
          <p:cNvPicPr/>
          <p:nvPr/>
        </p:nvPicPr>
        <p:blipFill>
          <a:blip r:embed="rId4"/>
          <a:stretch>
            <a:fillRect/>
          </a:stretch>
        </p:blipFill>
        <p:spPr>
          <a:xfrm>
            <a:off x="285236" y="557030"/>
            <a:ext cx="4718564" cy="3138670"/>
          </a:xfrm>
          <a:prstGeom prst="rect">
            <a:avLst/>
          </a:prstGeom>
          <a:effectLst>
            <a:outerShdw blurRad="50800" dist="38100" dir="2700000" algn="tl" rotWithShape="0">
              <a:prstClr val="black">
                <a:alpha val="40000"/>
              </a:prstClr>
            </a:outerShdw>
          </a:effectLst>
        </p:spPr>
      </p:pic>
      <p:pic>
        <p:nvPicPr>
          <p:cNvPr id="6" name="Picture 5" descr="A pencil and paper&#10;&#10;Description automatically generated">
            <a:extLst>
              <a:ext uri="{FF2B5EF4-FFF2-40B4-BE49-F238E27FC236}">
                <a16:creationId xmlns:a16="http://schemas.microsoft.com/office/drawing/2014/main" id="{C213BFD6-23FB-1A47-950A-685BA19FCD58}"/>
              </a:ext>
            </a:extLst>
          </p:cNvPr>
          <p:cNvPicPr/>
          <p:nvPr/>
        </p:nvPicPr>
        <p:blipFill>
          <a:blip r:embed="rId5"/>
          <a:stretch>
            <a:fillRect/>
          </a:stretch>
        </p:blipFill>
        <p:spPr>
          <a:xfrm>
            <a:off x="5269332" y="155227"/>
            <a:ext cx="5068468" cy="2816573"/>
          </a:xfrm>
          <a:prstGeom prst="rect">
            <a:avLst/>
          </a:prstGeom>
          <a:effectLst>
            <a:outerShdw blurRad="50800" dist="38100" dir="2700000" algn="tl" rotWithShape="0">
              <a:prstClr val="black">
                <a:alpha val="40000"/>
              </a:prstClr>
            </a:outerShdw>
          </a:effectLst>
        </p:spPr>
      </p:pic>
      <p:cxnSp>
        <p:nvCxnSpPr>
          <p:cNvPr id="35" name="Straight Connector 22">
            <a:extLst>
              <a:ext uri="{FF2B5EF4-FFF2-40B4-BE49-F238E27FC236}">
                <a16:creationId xmlns:a16="http://schemas.microsoft.com/office/drawing/2014/main" id="{68560ABA-8697-425D-ABEC-E9D7E862B0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5725" y="4459039"/>
            <a:ext cx="0" cy="55152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pic>
        <p:nvPicPr>
          <p:cNvPr id="36" name="Picture 24">
            <a:extLst>
              <a:ext uri="{FF2B5EF4-FFF2-40B4-BE49-F238E27FC236}">
                <a16:creationId xmlns:a16="http://schemas.microsoft.com/office/drawing/2014/main" id="{710F539F-86AF-44B7-AE26-1782A38678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srcRect t="2769" b="-2769"/>
          <a:stretch/>
        </p:blipFill>
        <p:spPr>
          <a:xfrm>
            <a:off x="0" y="6135624"/>
            <a:ext cx="12192000" cy="742950"/>
          </a:xfrm>
          <a:prstGeom prst="rect">
            <a:avLst/>
          </a:prstGeom>
        </p:spPr>
      </p:pic>
      <p:cxnSp>
        <p:nvCxnSpPr>
          <p:cNvPr id="37" name="Straight Connector 26">
            <a:extLst>
              <a:ext uri="{FF2B5EF4-FFF2-40B4-BE49-F238E27FC236}">
                <a16:creationId xmlns:a16="http://schemas.microsoft.com/office/drawing/2014/main" id="{DF09D745-632F-4757-AC96-1627CA48B1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6" name="Picture 25" descr="A picture containing object, measure&#10;&#10;Description automatically generated">
            <a:extLst>
              <a:ext uri="{FF2B5EF4-FFF2-40B4-BE49-F238E27FC236}">
                <a16:creationId xmlns:a16="http://schemas.microsoft.com/office/drawing/2014/main" id="{11B16FAC-4ABF-9745-B361-99D4457C92E4}"/>
              </a:ext>
            </a:extLst>
          </p:cNvPr>
          <p:cNvPicPr/>
          <p:nvPr/>
        </p:nvPicPr>
        <p:blipFill>
          <a:blip r:embed="rId6"/>
          <a:stretch>
            <a:fillRect/>
          </a:stretch>
        </p:blipFill>
        <p:spPr>
          <a:xfrm>
            <a:off x="5765164" y="3063557"/>
            <a:ext cx="6122035" cy="2968943"/>
          </a:xfrm>
          <a:prstGeom prst="rect">
            <a:avLst/>
          </a:prstGeom>
          <a:effectLst>
            <a:outerShdw blurRad="50800" dist="38100" dir="2700000" algn="tl" rotWithShape="0">
              <a:prstClr val="black">
                <a:alpha val="40000"/>
              </a:prstClr>
            </a:outerShdw>
          </a:effectLst>
        </p:spPr>
      </p:pic>
      <p:sp>
        <p:nvSpPr>
          <p:cNvPr id="3" name="Rectangle 2">
            <a:extLst>
              <a:ext uri="{FF2B5EF4-FFF2-40B4-BE49-F238E27FC236}">
                <a16:creationId xmlns:a16="http://schemas.microsoft.com/office/drawing/2014/main" id="{2C087364-BA08-D547-BF96-A6D211178A89}"/>
              </a:ext>
            </a:extLst>
          </p:cNvPr>
          <p:cNvSpPr/>
          <p:nvPr/>
        </p:nvSpPr>
        <p:spPr>
          <a:xfrm>
            <a:off x="304801" y="599090"/>
            <a:ext cx="1471448" cy="294289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95356C7-2850-3F45-98B7-8AD47EA74C89}"/>
              </a:ext>
            </a:extLst>
          </p:cNvPr>
          <p:cNvSpPr/>
          <p:nvPr/>
        </p:nvSpPr>
        <p:spPr>
          <a:xfrm>
            <a:off x="3647091" y="2569779"/>
            <a:ext cx="483476" cy="64638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A51F970-BCE8-B545-B5C6-8702FBAF8442}"/>
              </a:ext>
            </a:extLst>
          </p:cNvPr>
          <p:cNvSpPr/>
          <p:nvPr/>
        </p:nvSpPr>
        <p:spPr>
          <a:xfrm>
            <a:off x="8403022" y="310056"/>
            <a:ext cx="383626" cy="249620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AFC3609-9F6A-D84C-BF6C-F322B7388223}"/>
              </a:ext>
            </a:extLst>
          </p:cNvPr>
          <p:cNvSpPr/>
          <p:nvPr/>
        </p:nvSpPr>
        <p:spPr>
          <a:xfrm>
            <a:off x="5843753" y="3142594"/>
            <a:ext cx="383626" cy="249620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861AF63-58CE-8647-9B4F-EEC6BE51022C}"/>
              </a:ext>
            </a:extLst>
          </p:cNvPr>
          <p:cNvSpPr/>
          <p:nvPr/>
        </p:nvSpPr>
        <p:spPr>
          <a:xfrm>
            <a:off x="8518635" y="4713891"/>
            <a:ext cx="383626" cy="64638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618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250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1" nodeType="withEffect">
                                  <p:stCondLst>
                                    <p:cond delay="100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100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300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1" animBg="1"/>
      <p:bldP spid="1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DB56CED6-ACD4-43B1-BE53-1B579E8C6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5" name="Picture 84">
            <a:extLst>
              <a:ext uri="{FF2B5EF4-FFF2-40B4-BE49-F238E27FC236}">
                <a16:creationId xmlns:a16="http://schemas.microsoft.com/office/drawing/2014/main" id="{5B451061-F85B-40DB-92DA-1FD61C70C3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srcRect t="2769" b="-2769"/>
          <a:stretch/>
        </p:blipFill>
        <p:spPr>
          <a:xfrm>
            <a:off x="0" y="6135624"/>
            <a:ext cx="12192000" cy="742950"/>
          </a:xfrm>
          <a:prstGeom prst="rect">
            <a:avLst/>
          </a:prstGeom>
        </p:spPr>
      </p:pic>
      <p:cxnSp>
        <p:nvCxnSpPr>
          <p:cNvPr id="87" name="Straight Connector 86">
            <a:extLst>
              <a:ext uri="{FF2B5EF4-FFF2-40B4-BE49-F238E27FC236}">
                <a16:creationId xmlns:a16="http://schemas.microsoft.com/office/drawing/2014/main" id="{D1F836F1-51D4-4090-8E0D-97877F036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DE33292-50BA-4AED-A315-7A6ADB4B10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useBgFill="1">
        <p:nvSpPr>
          <p:cNvPr id="91" name="Rectangle 90">
            <a:extLst>
              <a:ext uri="{FF2B5EF4-FFF2-40B4-BE49-F238E27FC236}">
                <a16:creationId xmlns:a16="http://schemas.microsoft.com/office/drawing/2014/main" id="{F45412BB-0710-491F-8867-9A99CABE8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B2834AA-34CE-478E-9162-A9DE9F056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D4141911-803A-4A6C-B856-DD02A2218457}"/>
              </a:ext>
            </a:extLst>
          </p:cNvPr>
          <p:cNvSpPr>
            <a:spLocks noGrp="1"/>
          </p:cNvSpPr>
          <p:nvPr>
            <p:ph type="title"/>
          </p:nvPr>
        </p:nvSpPr>
        <p:spPr>
          <a:xfrm>
            <a:off x="1776729" y="4459039"/>
            <a:ext cx="8643011" cy="551528"/>
          </a:xfrm>
        </p:spPr>
        <p:txBody>
          <a:bodyPr vert="horz" lIns="91440" tIns="45720" rIns="91440" bIns="0" rtlCol="0" anchor="b">
            <a:normAutofit/>
          </a:bodyPr>
          <a:lstStyle/>
          <a:p>
            <a:r>
              <a:rPr lang="en-US" sz="3600" dirty="0"/>
              <a:t>What are people saying? Is racing safe?</a:t>
            </a:r>
          </a:p>
        </p:txBody>
      </p:sp>
      <p:cxnSp>
        <p:nvCxnSpPr>
          <p:cNvPr id="95" name="Straight Connector 94">
            <a:extLst>
              <a:ext uri="{FF2B5EF4-FFF2-40B4-BE49-F238E27FC236}">
                <a16:creationId xmlns:a16="http://schemas.microsoft.com/office/drawing/2014/main" id="{2CA684F6-9BEA-4E72-B0D7-E79B2B4003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5725" y="4459039"/>
            <a:ext cx="0" cy="55152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pic>
        <p:nvPicPr>
          <p:cNvPr id="97" name="Picture 96">
            <a:extLst>
              <a:ext uri="{FF2B5EF4-FFF2-40B4-BE49-F238E27FC236}">
                <a16:creationId xmlns:a16="http://schemas.microsoft.com/office/drawing/2014/main" id="{FD551AE9-994D-4E62-9D3C-94D59C6C913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srcRect t="2769" b="-2769"/>
          <a:stretch/>
        </p:blipFill>
        <p:spPr>
          <a:xfrm>
            <a:off x="0" y="6135624"/>
            <a:ext cx="12192000" cy="742950"/>
          </a:xfrm>
          <a:prstGeom prst="rect">
            <a:avLst/>
          </a:prstGeom>
        </p:spPr>
      </p:pic>
      <p:cxnSp>
        <p:nvCxnSpPr>
          <p:cNvPr id="99" name="Straight Connector 98">
            <a:extLst>
              <a:ext uri="{FF2B5EF4-FFF2-40B4-BE49-F238E27FC236}">
                <a16:creationId xmlns:a16="http://schemas.microsoft.com/office/drawing/2014/main" id="{6016C1FB-2B93-4561-A0F5-D4A8C92578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1AE373B5-280B-AD4F-8205-9980157BFA65}"/>
              </a:ext>
            </a:extLst>
          </p:cNvPr>
          <p:cNvGraphicFramePr>
            <a:graphicFrameLocks noGrp="1"/>
          </p:cNvGraphicFramePr>
          <p:nvPr>
            <p:extLst>
              <p:ext uri="{D42A27DB-BD31-4B8C-83A1-F6EECF244321}">
                <p14:modId xmlns:p14="http://schemas.microsoft.com/office/powerpoint/2010/main" val="3936732155"/>
              </p:ext>
            </p:extLst>
          </p:nvPr>
        </p:nvGraphicFramePr>
        <p:xfrm>
          <a:off x="1977230" y="563404"/>
          <a:ext cx="7611269" cy="3805394"/>
        </p:xfrm>
        <a:graphic>
          <a:graphicData uri="http://schemas.openxmlformats.org/drawingml/2006/table">
            <a:tbl>
              <a:tblPr firstRow="1" firstCol="1" bandCol="1">
                <a:tableStyleId>{5C22544A-7EE6-4342-B048-85BDC9FD1C3A}</a:tableStyleId>
              </a:tblPr>
              <a:tblGrid>
                <a:gridCol w="2854226">
                  <a:extLst>
                    <a:ext uri="{9D8B030D-6E8A-4147-A177-3AD203B41FA5}">
                      <a16:colId xmlns:a16="http://schemas.microsoft.com/office/drawing/2014/main" val="13762780"/>
                    </a:ext>
                  </a:extLst>
                </a:gridCol>
                <a:gridCol w="4757043">
                  <a:extLst>
                    <a:ext uri="{9D8B030D-6E8A-4147-A177-3AD203B41FA5}">
                      <a16:colId xmlns:a16="http://schemas.microsoft.com/office/drawing/2014/main" val="1576583274"/>
                    </a:ext>
                  </a:extLst>
                </a:gridCol>
              </a:tblGrid>
              <a:tr h="237837">
                <a:tc>
                  <a:txBody>
                    <a:bodyPr/>
                    <a:lstStyle/>
                    <a:p>
                      <a:pPr marL="0" marR="0">
                        <a:spcBef>
                          <a:spcPts val="100"/>
                        </a:spcBef>
                        <a:spcAft>
                          <a:spcPts val="100"/>
                        </a:spcAft>
                      </a:pPr>
                      <a:r>
                        <a:rPr lang="en-US" sz="1200" dirty="0">
                          <a:effectLst/>
                        </a:rPr>
                        <a:t>Race Track</a:t>
                      </a:r>
                      <a:endParaRPr lang="en-US" sz="1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00"/>
                        </a:spcBef>
                        <a:spcAft>
                          <a:spcPts val="100"/>
                        </a:spcAft>
                      </a:pPr>
                      <a:r>
                        <a:rPr lang="en-US" sz="1200">
                          <a:effectLst/>
                        </a:rPr>
                        <a:t>Associated Accounts and Hashtags </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78867352"/>
                  </a:ext>
                </a:extLst>
              </a:tr>
              <a:tr h="237837">
                <a:tc>
                  <a:txBody>
                    <a:bodyPr/>
                    <a:lstStyle/>
                    <a:p>
                      <a:pPr marL="0" marR="0">
                        <a:spcBef>
                          <a:spcPts val="100"/>
                        </a:spcBef>
                        <a:spcAft>
                          <a:spcPts val="100"/>
                        </a:spcAft>
                      </a:pPr>
                      <a:r>
                        <a:rPr lang="en-US" sz="1200" dirty="0">
                          <a:effectLst/>
                        </a:rPr>
                        <a:t>Aqueduct Racetrack</a:t>
                      </a:r>
                      <a:endParaRPr lang="en-US" sz="1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00"/>
                        </a:spcBef>
                        <a:spcAft>
                          <a:spcPts val="100"/>
                        </a:spcAft>
                      </a:pPr>
                      <a:r>
                        <a:rPr lang="en-US" sz="1200">
                          <a:effectLst/>
                        </a:rPr>
                        <a:t>#aqueductracetrack</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55773899"/>
                  </a:ext>
                </a:extLst>
              </a:tr>
              <a:tr h="237837">
                <a:tc>
                  <a:txBody>
                    <a:bodyPr/>
                    <a:lstStyle/>
                    <a:p>
                      <a:pPr marL="0" marR="0">
                        <a:spcBef>
                          <a:spcPts val="100"/>
                        </a:spcBef>
                        <a:spcAft>
                          <a:spcPts val="100"/>
                        </a:spcAft>
                      </a:pPr>
                      <a:r>
                        <a:rPr lang="en-US" sz="1200">
                          <a:effectLst/>
                        </a:rPr>
                        <a:t>Batavia Downs</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00"/>
                        </a:spcBef>
                        <a:spcAft>
                          <a:spcPts val="100"/>
                        </a:spcAft>
                      </a:pPr>
                      <a:r>
                        <a:rPr lang="en-US" sz="1200">
                          <a:effectLst/>
                        </a:rPr>
                        <a:t>@BDRacetrack, #bataviadowns</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21647000"/>
                  </a:ext>
                </a:extLst>
              </a:tr>
              <a:tr h="237837">
                <a:tc>
                  <a:txBody>
                    <a:bodyPr/>
                    <a:lstStyle/>
                    <a:p>
                      <a:pPr marL="0" marR="0">
                        <a:spcBef>
                          <a:spcPts val="100"/>
                        </a:spcBef>
                        <a:spcAft>
                          <a:spcPts val="100"/>
                        </a:spcAft>
                      </a:pPr>
                      <a:r>
                        <a:rPr lang="en-US" sz="1200">
                          <a:effectLst/>
                        </a:rPr>
                        <a:t>Belmont Park</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00"/>
                        </a:spcBef>
                        <a:spcAft>
                          <a:spcPts val="100"/>
                        </a:spcAft>
                      </a:pPr>
                      <a:r>
                        <a:rPr lang="en-US" sz="1200">
                          <a:effectLst/>
                        </a:rPr>
                        <a:t>#belmontpark, @BelmontStakes</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46961793"/>
                  </a:ext>
                </a:extLst>
              </a:tr>
              <a:tr h="237837">
                <a:tc>
                  <a:txBody>
                    <a:bodyPr/>
                    <a:lstStyle/>
                    <a:p>
                      <a:pPr marL="0" marR="0">
                        <a:spcBef>
                          <a:spcPts val="100"/>
                        </a:spcBef>
                        <a:spcAft>
                          <a:spcPts val="100"/>
                        </a:spcAft>
                      </a:pPr>
                      <a:r>
                        <a:rPr lang="en-US" sz="1200">
                          <a:effectLst/>
                        </a:rPr>
                        <a:t>Buffalo Raceway</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00"/>
                        </a:spcBef>
                        <a:spcAft>
                          <a:spcPts val="100"/>
                        </a:spcAft>
                      </a:pPr>
                      <a:r>
                        <a:rPr lang="en-US" sz="1200">
                          <a:effectLst/>
                        </a:rPr>
                        <a:t>@BuffaloRaceway, #buffaloraceway</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76453685"/>
                  </a:ext>
                </a:extLst>
              </a:tr>
              <a:tr h="237837">
                <a:tc>
                  <a:txBody>
                    <a:bodyPr/>
                    <a:lstStyle/>
                    <a:p>
                      <a:pPr marL="0" marR="0">
                        <a:spcBef>
                          <a:spcPts val="100"/>
                        </a:spcBef>
                        <a:spcAft>
                          <a:spcPts val="100"/>
                        </a:spcAft>
                      </a:pPr>
                      <a:r>
                        <a:rPr lang="en-US" sz="1200">
                          <a:effectLst/>
                        </a:rPr>
                        <a:t>Finger Lakes Gaming &amp; Racetrack</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00"/>
                        </a:spcBef>
                        <a:spcAft>
                          <a:spcPts val="100"/>
                        </a:spcAft>
                      </a:pPr>
                      <a:r>
                        <a:rPr lang="en-US" sz="1200">
                          <a:effectLst/>
                        </a:rPr>
                        <a:t>@FLGaming, #fingerlakesracetrack</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22725836"/>
                  </a:ext>
                </a:extLst>
              </a:tr>
              <a:tr h="475675">
                <a:tc>
                  <a:txBody>
                    <a:bodyPr/>
                    <a:lstStyle/>
                    <a:p>
                      <a:pPr marL="0" marR="0">
                        <a:spcBef>
                          <a:spcPts val="100"/>
                        </a:spcBef>
                        <a:spcAft>
                          <a:spcPts val="100"/>
                        </a:spcAft>
                      </a:pPr>
                      <a:r>
                        <a:rPr lang="en-US" sz="1200">
                          <a:effectLst/>
                        </a:rPr>
                        <a:t>Monticello Raceway &amp; Mighty M Gaming</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00"/>
                        </a:spcBef>
                        <a:spcAft>
                          <a:spcPts val="100"/>
                        </a:spcAft>
                      </a:pPr>
                      <a:r>
                        <a:rPr lang="en-US" sz="1200">
                          <a:effectLst/>
                        </a:rPr>
                        <a:t>#monticelloraceway</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15213236"/>
                  </a:ext>
                </a:extLst>
              </a:tr>
              <a:tr h="237837">
                <a:tc>
                  <a:txBody>
                    <a:bodyPr/>
                    <a:lstStyle/>
                    <a:p>
                      <a:pPr marL="0" marR="0">
                        <a:spcBef>
                          <a:spcPts val="100"/>
                        </a:spcBef>
                        <a:spcAft>
                          <a:spcPts val="100"/>
                        </a:spcAft>
                      </a:pPr>
                      <a:r>
                        <a:rPr lang="en-US" sz="1200">
                          <a:effectLst/>
                        </a:rPr>
                        <a:t>Saratoga Gaming &amp; Raceway</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00"/>
                        </a:spcBef>
                        <a:spcAft>
                          <a:spcPts val="100"/>
                        </a:spcAft>
                      </a:pPr>
                      <a:r>
                        <a:rPr lang="en-US" sz="1200">
                          <a:effectLst/>
                        </a:rPr>
                        <a:t>@SaratogaNYRA, #saratogarraceway</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18421741"/>
                  </a:ext>
                </a:extLst>
              </a:tr>
              <a:tr h="237837">
                <a:tc>
                  <a:txBody>
                    <a:bodyPr/>
                    <a:lstStyle/>
                    <a:p>
                      <a:pPr marL="0" marR="0">
                        <a:spcBef>
                          <a:spcPts val="100"/>
                        </a:spcBef>
                        <a:spcAft>
                          <a:spcPts val="100"/>
                        </a:spcAft>
                      </a:pPr>
                      <a:r>
                        <a:rPr lang="en-US" sz="1200">
                          <a:effectLst/>
                        </a:rPr>
                        <a:t>Tioga Downs</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00"/>
                        </a:spcBef>
                        <a:spcAft>
                          <a:spcPts val="100"/>
                        </a:spcAft>
                      </a:pPr>
                      <a:r>
                        <a:rPr lang="en-US" sz="1200">
                          <a:effectLst/>
                        </a:rPr>
                        <a:t>@gotiogadowns, #tiogadowns</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59242706"/>
                  </a:ext>
                </a:extLst>
              </a:tr>
              <a:tr h="237837">
                <a:tc>
                  <a:txBody>
                    <a:bodyPr/>
                    <a:lstStyle/>
                    <a:p>
                      <a:pPr marL="0" marR="0">
                        <a:spcBef>
                          <a:spcPts val="100"/>
                        </a:spcBef>
                        <a:spcAft>
                          <a:spcPts val="100"/>
                        </a:spcAft>
                      </a:pPr>
                      <a:r>
                        <a:rPr lang="en-US" sz="1200">
                          <a:effectLst/>
                        </a:rPr>
                        <a:t>Vernon Downs</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00"/>
                        </a:spcBef>
                        <a:spcAft>
                          <a:spcPts val="100"/>
                        </a:spcAft>
                      </a:pPr>
                      <a:r>
                        <a:rPr lang="en-US" sz="1200">
                          <a:effectLst/>
                        </a:rPr>
                        <a:t>@governondowns, #vernondowns</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22658175"/>
                  </a:ext>
                </a:extLst>
              </a:tr>
              <a:tr h="237837">
                <a:tc>
                  <a:txBody>
                    <a:bodyPr/>
                    <a:lstStyle/>
                    <a:p>
                      <a:pPr marL="0" marR="0">
                        <a:spcBef>
                          <a:spcPts val="100"/>
                        </a:spcBef>
                        <a:spcAft>
                          <a:spcPts val="100"/>
                        </a:spcAft>
                      </a:pPr>
                      <a:r>
                        <a:rPr lang="en-US" sz="1200">
                          <a:effectLst/>
                        </a:rPr>
                        <a:t>Yonkers Raceway</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00"/>
                        </a:spcBef>
                        <a:spcAft>
                          <a:spcPts val="100"/>
                        </a:spcAft>
                      </a:pPr>
                      <a:r>
                        <a:rPr lang="en-US" sz="1200">
                          <a:effectLst/>
                        </a:rPr>
                        <a:t>@YonkersRaceway, #yonkersraceway</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70213649"/>
                  </a:ext>
                </a:extLst>
              </a:tr>
              <a:tr h="475675">
                <a:tc>
                  <a:txBody>
                    <a:bodyPr/>
                    <a:lstStyle/>
                    <a:p>
                      <a:pPr marL="0" marR="0">
                        <a:spcBef>
                          <a:spcPts val="100"/>
                        </a:spcBef>
                        <a:spcAft>
                          <a:spcPts val="100"/>
                        </a:spcAft>
                      </a:pPr>
                      <a:r>
                        <a:rPr lang="en-US" sz="1200">
                          <a:effectLst/>
                        </a:rPr>
                        <a:t>All Tracks</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00"/>
                        </a:spcBef>
                        <a:spcAft>
                          <a:spcPts val="100"/>
                        </a:spcAft>
                      </a:pPr>
                      <a:r>
                        <a:rPr lang="en-US" sz="1200">
                          <a:effectLst/>
                        </a:rPr>
                        <a:t>@racingwrongs, @HR_Nation, @TheNYRA, @NYSGamingComm, @NYRABets</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33378038"/>
                  </a:ext>
                </a:extLst>
              </a:tr>
              <a:tr h="237837">
                <a:tc>
                  <a:txBody>
                    <a:bodyPr/>
                    <a:lstStyle/>
                    <a:p>
                      <a:pPr marL="0" marR="0">
                        <a:spcBef>
                          <a:spcPts val="100"/>
                        </a:spcBef>
                        <a:spcAft>
                          <a:spcPts val="100"/>
                        </a:spcAft>
                      </a:pPr>
                      <a:r>
                        <a:rPr lang="en-US" sz="1200">
                          <a:effectLst/>
                        </a:rPr>
                        <a:t>Harness Tracks</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00"/>
                        </a:spcBef>
                        <a:spcAft>
                          <a:spcPts val="100"/>
                        </a:spcAft>
                      </a:pPr>
                      <a:r>
                        <a:rPr lang="en-US" sz="1200">
                          <a:effectLst/>
                        </a:rPr>
                        <a:t>@trotinsider, #harnessracing</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99031552"/>
                  </a:ext>
                </a:extLst>
              </a:tr>
              <a:tr h="237837">
                <a:tc>
                  <a:txBody>
                    <a:bodyPr/>
                    <a:lstStyle/>
                    <a:p>
                      <a:pPr marL="0" marR="0">
                        <a:spcBef>
                          <a:spcPts val="100"/>
                        </a:spcBef>
                        <a:spcAft>
                          <a:spcPts val="100"/>
                        </a:spcAft>
                      </a:pPr>
                      <a:r>
                        <a:rPr lang="en-US" sz="1200">
                          <a:effectLst/>
                        </a:rPr>
                        <a:t>Thoroughbred Tracks</a:t>
                      </a:r>
                      <a:endParaRPr lang="en-US" sz="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100"/>
                        </a:spcBef>
                        <a:spcAft>
                          <a:spcPts val="100"/>
                        </a:spcAft>
                      </a:pPr>
                      <a:r>
                        <a:rPr lang="en-US" sz="1200" dirty="0">
                          <a:effectLst/>
                        </a:rPr>
                        <a:t>@</a:t>
                      </a:r>
                      <a:r>
                        <a:rPr lang="en-US" sz="1200" dirty="0" err="1">
                          <a:effectLst/>
                        </a:rPr>
                        <a:t>SireStakesNY</a:t>
                      </a:r>
                      <a:r>
                        <a:rPr lang="en-US" sz="1200" dirty="0">
                          <a:effectLst/>
                        </a:rPr>
                        <a:t>, @</a:t>
                      </a:r>
                      <a:r>
                        <a:rPr lang="en-US" sz="1200" dirty="0" err="1">
                          <a:effectLst/>
                        </a:rPr>
                        <a:t>Equibase</a:t>
                      </a:r>
                      <a:endParaRPr lang="en-US" sz="1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8982165"/>
                  </a:ext>
                </a:extLst>
              </a:tr>
            </a:tbl>
          </a:graphicData>
        </a:graphic>
      </p:graphicFrame>
      <p:pic>
        <p:nvPicPr>
          <p:cNvPr id="14" name="Picture 13" descr="A screenshot of a cell phone&#10;&#10;Description automatically generated">
            <a:extLst>
              <a:ext uri="{FF2B5EF4-FFF2-40B4-BE49-F238E27FC236}">
                <a16:creationId xmlns:a16="http://schemas.microsoft.com/office/drawing/2014/main" id="{0BEA7BD8-FD32-F043-94B3-8400C43F1222}"/>
              </a:ext>
            </a:extLst>
          </p:cNvPr>
          <p:cNvPicPr/>
          <p:nvPr/>
        </p:nvPicPr>
        <p:blipFill rotWithShape="1">
          <a:blip r:embed="rId4"/>
          <a:srcRect b="4743"/>
          <a:stretch/>
        </p:blipFill>
        <p:spPr bwMode="auto">
          <a:xfrm>
            <a:off x="1929764" y="266700"/>
            <a:ext cx="8001635" cy="4114800"/>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A5C6B2F4-449E-8346-B6E5-4F97A33E51B6}"/>
              </a:ext>
            </a:extLst>
          </p:cNvPr>
          <p:cNvSpPr/>
          <p:nvPr/>
        </p:nvSpPr>
        <p:spPr>
          <a:xfrm>
            <a:off x="2832100" y="2082800"/>
            <a:ext cx="1028700" cy="368300"/>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close up of text on a black background&#10;&#10;Description automatically generated">
            <a:extLst>
              <a:ext uri="{FF2B5EF4-FFF2-40B4-BE49-F238E27FC236}">
                <a16:creationId xmlns:a16="http://schemas.microsoft.com/office/drawing/2014/main" id="{B84A3108-83A3-5C46-90B2-8C1A2205FEF0}"/>
              </a:ext>
            </a:extLst>
          </p:cNvPr>
          <p:cNvPicPr/>
          <p:nvPr/>
        </p:nvPicPr>
        <p:blipFill rotWithShape="1">
          <a:blip r:embed="rId5"/>
          <a:srcRect l="3208" b="3902"/>
          <a:stretch/>
        </p:blipFill>
        <p:spPr bwMode="auto">
          <a:xfrm>
            <a:off x="1893194" y="128789"/>
            <a:ext cx="8027116" cy="4303152"/>
          </a:xfrm>
          <a:prstGeom prst="rect">
            <a:avLst/>
          </a:prstGeom>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6" name="Picture 5" descr="A picture containing indoor, table&#10;&#10;Description automatically generated">
            <a:extLst>
              <a:ext uri="{FF2B5EF4-FFF2-40B4-BE49-F238E27FC236}">
                <a16:creationId xmlns:a16="http://schemas.microsoft.com/office/drawing/2014/main" id="{8A8F7154-19D3-0E4A-9FB8-15FDC88CBE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5029" y="1567419"/>
            <a:ext cx="7283897" cy="248459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17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panose="020405020505050303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panose="020405020505050303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AC464412-510E-4F2B-8947-A0DDBD0289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TotalTime>
  <Words>2117</Words>
  <Application>Microsoft Macintosh PowerPoint</Application>
  <PresentationFormat>Widescreen</PresentationFormat>
  <Paragraphs>200</Paragraphs>
  <Slides>13</Slides>
  <Notes>13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Cambria</vt:lpstr>
      <vt:lpstr>Palatino Linotype</vt:lpstr>
      <vt:lpstr>Gallery</vt:lpstr>
      <vt:lpstr>PowerPoint Presentation</vt:lpstr>
      <vt:lpstr>Racetrack Infractions and Incidents</vt:lpstr>
      <vt:lpstr>Data Sources</vt:lpstr>
      <vt:lpstr>Program Description</vt:lpstr>
      <vt:lpstr>Data Snapshots</vt:lpstr>
      <vt:lpstr>Example Rules</vt:lpstr>
      <vt:lpstr>Do certain tracks have more infractions that others?</vt:lpstr>
      <vt:lpstr>Were some individuals or  roles more likely to violate  the rules?</vt:lpstr>
      <vt:lpstr>What are people saying? Is racing safe?</vt:lpstr>
      <vt:lpstr>Is there any relationship between racetrack infractions and racetrack incidents?</vt:lpstr>
      <vt:lpstr>Conclusion</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Racetrack Infractions and Incidents</dc:title>
  <dc:creator>Joyce Woznica</dc:creator>
  <cp:lastModifiedBy>Joyce Woznica</cp:lastModifiedBy>
  <cp:revision>68</cp:revision>
  <cp:lastPrinted>2020-06-11T00:22:31Z</cp:lastPrinted>
  <dcterms:created xsi:type="dcterms:W3CDTF">2020-06-05T01:09:55Z</dcterms:created>
  <dcterms:modified xsi:type="dcterms:W3CDTF">2020-06-11T23:30:26Z</dcterms:modified>
</cp:coreProperties>
</file>